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0" r:id="rId3"/>
    <p:sldId id="257" r:id="rId4"/>
    <p:sldId id="271" r:id="rId5"/>
    <p:sldId id="258" r:id="rId6"/>
    <p:sldId id="259" r:id="rId7"/>
    <p:sldId id="260" r:id="rId8"/>
    <p:sldId id="275" r:id="rId9"/>
    <p:sldId id="261" r:id="rId10"/>
    <p:sldId id="273" r:id="rId11"/>
    <p:sldId id="262" r:id="rId12"/>
    <p:sldId id="264" r:id="rId13"/>
    <p:sldId id="263" r:id="rId14"/>
    <p:sldId id="274" r:id="rId15"/>
    <p:sldId id="265" r:id="rId16"/>
    <p:sldId id="272" r:id="rId17"/>
    <p:sldId id="266" r:id="rId18"/>
    <p:sldId id="269" r:id="rId19"/>
    <p:sldId id="267"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59DC7F-9EDE-4430-B76E-44D708FA2E21}" type="doc">
      <dgm:prSet loTypeId="urn:microsoft.com/office/officeart/2008/layout/HexagonCluster" loCatId="picture" qsTypeId="urn:microsoft.com/office/officeart/2005/8/quickstyle/simple1" qsCatId="simple" csTypeId="urn:microsoft.com/office/officeart/2005/8/colors/accent1_2" csCatId="accent1" phldr="1"/>
      <dgm:spPr/>
    </dgm:pt>
    <dgm:pt modelId="{88C1412D-6A9A-450F-9557-5F5145969DD4}" type="pres">
      <dgm:prSet presAssocID="{5A59DC7F-9EDE-4430-B76E-44D708FA2E21}" presName="Name0" presStyleCnt="0">
        <dgm:presLayoutVars>
          <dgm:chMax val="21"/>
          <dgm:chPref val="21"/>
        </dgm:presLayoutVars>
      </dgm:prSet>
      <dgm:spPr/>
    </dgm:pt>
  </dgm:ptLst>
  <dgm:cxnLst>
    <dgm:cxn modelId="{1822CD6A-E5FE-4924-809D-080ACC7C5332}" type="presOf" srcId="{5A59DC7F-9EDE-4430-B76E-44D708FA2E21}" destId="{88C1412D-6A9A-450F-9557-5F5145969DD4}"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340330-07EF-48E4-9F92-46D3D22D78AB}" type="doc">
      <dgm:prSet loTypeId="urn:microsoft.com/office/officeart/2009/layout/CircleArrowProcess" loCatId="cycle" qsTypeId="urn:microsoft.com/office/officeart/2005/8/quickstyle/3d4" qsCatId="3D" csTypeId="urn:microsoft.com/office/officeart/2005/8/colors/accent0_3" csCatId="mainScheme" phldr="1"/>
      <dgm:spPr/>
      <dgm:t>
        <a:bodyPr/>
        <a:lstStyle/>
        <a:p>
          <a:endParaRPr lang="en-US"/>
        </a:p>
      </dgm:t>
    </dgm:pt>
    <dgm:pt modelId="{9A85C720-2337-4B12-A62F-5059756D26F8}">
      <dgm:prSet phldrT="[Text]"/>
      <dgm:spPr/>
      <dgm:t>
        <a:bodyPr/>
        <a:lstStyle/>
        <a:p>
          <a:r>
            <a:rPr lang="en-US" dirty="0">
              <a:solidFill>
                <a:schemeClr val="bg2">
                  <a:lumMod val="50000"/>
                </a:schemeClr>
              </a:solidFill>
              <a:latin typeface="FrankRuehl" panose="020E0503060101010101" pitchFamily="34" charset="-79"/>
              <a:cs typeface="FrankRuehl" panose="020E0503060101010101" pitchFamily="34" charset="-79"/>
            </a:rPr>
            <a:t>Solving methodology</a:t>
          </a:r>
          <a:endParaRPr lang="en-US" dirty="0">
            <a:solidFill>
              <a:schemeClr val="bg2">
                <a:lumMod val="50000"/>
              </a:schemeClr>
            </a:solidFill>
          </a:endParaRPr>
        </a:p>
      </dgm:t>
    </dgm:pt>
    <dgm:pt modelId="{89E17DCC-5129-4F92-9161-BFE516C94568}" type="parTrans" cxnId="{680124EC-2736-4612-928A-D4944151F8BE}">
      <dgm:prSet/>
      <dgm:spPr/>
      <dgm:t>
        <a:bodyPr/>
        <a:lstStyle/>
        <a:p>
          <a:endParaRPr lang="en-US"/>
        </a:p>
      </dgm:t>
    </dgm:pt>
    <dgm:pt modelId="{393FE29F-197A-4810-9C7F-4752AF9097A6}" type="sibTrans" cxnId="{680124EC-2736-4612-928A-D4944151F8BE}">
      <dgm:prSet/>
      <dgm:spPr/>
      <dgm:t>
        <a:bodyPr/>
        <a:lstStyle/>
        <a:p>
          <a:endParaRPr lang="en-US"/>
        </a:p>
      </dgm:t>
    </dgm:pt>
    <dgm:pt modelId="{547738F7-1CF3-4EBD-8A9A-9B4D41AD9F8F}">
      <dgm:prSet phldrT="[Text]" custT="1"/>
      <dgm:spPr/>
      <dgm:t>
        <a:bodyPr/>
        <a:lstStyle/>
        <a:p>
          <a:r>
            <a:rPr lang="en-US" sz="2800" dirty="0">
              <a:solidFill>
                <a:schemeClr val="bg1"/>
              </a:solidFill>
              <a:latin typeface="Sonie"/>
            </a:rPr>
            <a:t>IoT Sensor Designs</a:t>
          </a:r>
          <a:endParaRPr lang="en-US" sz="2800" dirty="0">
            <a:solidFill>
              <a:schemeClr val="bg1"/>
            </a:solidFill>
          </a:endParaRPr>
        </a:p>
      </dgm:t>
    </dgm:pt>
    <dgm:pt modelId="{4642E45F-84A5-481D-9E38-76BBCF611B87}" type="parTrans" cxnId="{1AB56CB6-AEEC-4374-B02F-2453C7BF87B0}">
      <dgm:prSet/>
      <dgm:spPr/>
      <dgm:t>
        <a:bodyPr/>
        <a:lstStyle/>
        <a:p>
          <a:endParaRPr lang="en-US"/>
        </a:p>
      </dgm:t>
    </dgm:pt>
    <dgm:pt modelId="{F4ACBE35-4362-4EB1-B2DA-97E4125BFD83}" type="sibTrans" cxnId="{1AB56CB6-AEEC-4374-B02F-2453C7BF87B0}">
      <dgm:prSet/>
      <dgm:spPr/>
      <dgm:t>
        <a:bodyPr/>
        <a:lstStyle/>
        <a:p>
          <a:endParaRPr lang="en-US"/>
        </a:p>
      </dgm:t>
    </dgm:pt>
    <dgm:pt modelId="{EDBA3881-82D5-431B-97E7-6A5D02DF70A3}">
      <dgm:prSet phldrT="[Text]" custT="1"/>
      <dgm:spPr/>
      <dgm:t>
        <a:bodyPr/>
        <a:lstStyle/>
        <a:p>
          <a:r>
            <a:rPr lang="en-US" sz="2800" b="0" i="0" dirty="0">
              <a:solidFill>
                <a:schemeClr val="bg1"/>
              </a:solidFill>
              <a:effectLst/>
              <a:latin typeface="Sonie"/>
              <a:cs typeface="FrankRuehl" panose="020E0503060101010101" pitchFamily="34" charset="-79"/>
            </a:rPr>
            <a:t>Real-Time Transit Information Platform</a:t>
          </a:r>
          <a:endParaRPr lang="en-US" sz="2800" dirty="0">
            <a:solidFill>
              <a:schemeClr val="bg1"/>
            </a:solidFill>
          </a:endParaRPr>
        </a:p>
      </dgm:t>
    </dgm:pt>
    <dgm:pt modelId="{362376F2-AA5E-47AD-9F37-12DC3F365DBA}" type="parTrans" cxnId="{19E99975-1103-468E-AF10-D9A649787551}">
      <dgm:prSet/>
      <dgm:spPr/>
      <dgm:t>
        <a:bodyPr/>
        <a:lstStyle/>
        <a:p>
          <a:endParaRPr lang="en-US"/>
        </a:p>
      </dgm:t>
    </dgm:pt>
    <dgm:pt modelId="{C3D55303-9AAE-4CE3-9507-30E81B5F97C6}" type="sibTrans" cxnId="{19E99975-1103-468E-AF10-D9A649787551}">
      <dgm:prSet/>
      <dgm:spPr/>
      <dgm:t>
        <a:bodyPr/>
        <a:lstStyle/>
        <a:p>
          <a:endParaRPr lang="en-US"/>
        </a:p>
      </dgm:t>
    </dgm:pt>
    <dgm:pt modelId="{C2A17FBF-B7E6-401E-A35B-5A7733C6B828}">
      <dgm:prSet phldrT="[Text]" custT="1"/>
      <dgm:spPr/>
      <dgm:t>
        <a:bodyPr/>
        <a:lstStyle/>
        <a:p>
          <a:r>
            <a:rPr lang="en-US" sz="2800" b="0" i="0" dirty="0">
              <a:solidFill>
                <a:schemeClr val="bg1"/>
              </a:solidFill>
              <a:effectLst/>
              <a:latin typeface="Söhne"/>
              <a:cs typeface="FrankRuehl" panose="020E0503060101010101" pitchFamily="34" charset="-79"/>
            </a:rPr>
            <a:t>Integration Approach</a:t>
          </a:r>
          <a:endParaRPr lang="en-US" sz="2800" dirty="0">
            <a:solidFill>
              <a:schemeClr val="bg1"/>
            </a:solidFill>
          </a:endParaRPr>
        </a:p>
      </dgm:t>
    </dgm:pt>
    <dgm:pt modelId="{0666AEC4-9B98-433E-85E1-A81D09AC12CD}" type="parTrans" cxnId="{B63C5A45-E1A0-4087-9824-7A48D5B1F07F}">
      <dgm:prSet/>
      <dgm:spPr/>
      <dgm:t>
        <a:bodyPr/>
        <a:lstStyle/>
        <a:p>
          <a:endParaRPr lang="en-US"/>
        </a:p>
      </dgm:t>
    </dgm:pt>
    <dgm:pt modelId="{B5CE95F6-B3D0-4004-BFD2-01D0A3B7C774}" type="sibTrans" cxnId="{B63C5A45-E1A0-4087-9824-7A48D5B1F07F}">
      <dgm:prSet/>
      <dgm:spPr/>
      <dgm:t>
        <a:bodyPr/>
        <a:lstStyle/>
        <a:p>
          <a:endParaRPr lang="en-US"/>
        </a:p>
      </dgm:t>
    </dgm:pt>
    <dgm:pt modelId="{7DB4D74C-7779-4473-ADE2-391B5791FBAB}">
      <dgm:prSet phldrT="[Text]" custT="1"/>
      <dgm:spPr/>
      <dgm:t>
        <a:bodyPr/>
        <a:lstStyle/>
        <a:p>
          <a:r>
            <a:rPr lang="en-US" sz="2800" dirty="0">
              <a:solidFill>
                <a:schemeClr val="bg1"/>
              </a:solidFill>
              <a:latin typeface="Sonie"/>
            </a:rPr>
            <a:t>Objectives</a:t>
          </a:r>
          <a:endParaRPr lang="en-US" sz="2800" dirty="0">
            <a:solidFill>
              <a:schemeClr val="bg1"/>
            </a:solidFill>
          </a:endParaRPr>
        </a:p>
      </dgm:t>
    </dgm:pt>
    <dgm:pt modelId="{69C89F82-0322-4B5C-ABEB-DBC23D1CA5EC}" type="parTrans" cxnId="{16EF15D6-07ED-4743-A33A-DD0AED47681A}">
      <dgm:prSet/>
      <dgm:spPr/>
      <dgm:t>
        <a:bodyPr/>
        <a:lstStyle/>
        <a:p>
          <a:endParaRPr lang="en-US"/>
        </a:p>
      </dgm:t>
    </dgm:pt>
    <dgm:pt modelId="{EF87CAD3-ECD6-4D4D-95FC-66156DCC1206}" type="sibTrans" cxnId="{16EF15D6-07ED-4743-A33A-DD0AED47681A}">
      <dgm:prSet/>
      <dgm:spPr/>
      <dgm:t>
        <a:bodyPr/>
        <a:lstStyle/>
        <a:p>
          <a:endParaRPr lang="en-US"/>
        </a:p>
      </dgm:t>
    </dgm:pt>
    <dgm:pt modelId="{54F8B9F1-BC19-4671-B45E-62F505E5BBD3}" type="pres">
      <dgm:prSet presAssocID="{84340330-07EF-48E4-9F92-46D3D22D78AB}" presName="Name0" presStyleCnt="0">
        <dgm:presLayoutVars>
          <dgm:chMax val="7"/>
          <dgm:chPref val="7"/>
          <dgm:dir/>
          <dgm:animLvl val="lvl"/>
        </dgm:presLayoutVars>
      </dgm:prSet>
      <dgm:spPr/>
    </dgm:pt>
    <dgm:pt modelId="{22339CFE-F76E-4371-BCB7-3214609EB99A}" type="pres">
      <dgm:prSet presAssocID="{9A85C720-2337-4B12-A62F-5059756D26F8}" presName="Accent1" presStyleCnt="0"/>
      <dgm:spPr/>
    </dgm:pt>
    <dgm:pt modelId="{E29B1A3E-D18F-4F34-A72D-9B1E98AFE218}" type="pres">
      <dgm:prSet presAssocID="{9A85C720-2337-4B12-A62F-5059756D26F8}" presName="Accent" presStyleLbl="node1" presStyleIdx="0" presStyleCnt="1" custLinFactNeighborX="-11305" custLinFactNeighborY="-2826"/>
      <dgm:spPr/>
    </dgm:pt>
    <dgm:pt modelId="{99F01424-7110-4B51-A52B-1BE3348B87C3}" type="pres">
      <dgm:prSet presAssocID="{9A85C720-2337-4B12-A62F-5059756D26F8}" presName="Child1" presStyleLbl="revTx" presStyleIdx="0" presStyleCnt="2" custScaleX="158397" custLinFactNeighborX="3925" custLinFactNeighborY="-8896">
        <dgm:presLayoutVars>
          <dgm:chMax val="0"/>
          <dgm:chPref val="0"/>
          <dgm:bulletEnabled val="1"/>
        </dgm:presLayoutVars>
      </dgm:prSet>
      <dgm:spPr/>
    </dgm:pt>
    <dgm:pt modelId="{4A55B732-E8CE-4E42-BAB9-B410642BE135}" type="pres">
      <dgm:prSet presAssocID="{9A85C720-2337-4B12-A62F-5059756D26F8}" presName="Parent1" presStyleLbl="revTx" presStyleIdx="1" presStyleCnt="2" custLinFactNeighborX="-21103" custLinFactNeighborY="-8443">
        <dgm:presLayoutVars>
          <dgm:chMax val="1"/>
          <dgm:chPref val="1"/>
          <dgm:bulletEnabled val="1"/>
        </dgm:presLayoutVars>
      </dgm:prSet>
      <dgm:spPr/>
    </dgm:pt>
  </dgm:ptLst>
  <dgm:cxnLst>
    <dgm:cxn modelId="{A9FAE718-E0F6-42A9-A82F-BD3F7B622D47}" type="presOf" srcId="{EDBA3881-82D5-431B-97E7-6A5D02DF70A3}" destId="{99F01424-7110-4B51-A52B-1BE3348B87C3}" srcOrd="0" destOrd="1" presId="urn:microsoft.com/office/officeart/2009/layout/CircleArrowProcess"/>
    <dgm:cxn modelId="{B63C5A45-E1A0-4087-9824-7A48D5B1F07F}" srcId="{9A85C720-2337-4B12-A62F-5059756D26F8}" destId="{C2A17FBF-B7E6-401E-A35B-5A7733C6B828}" srcOrd="2" destOrd="0" parTransId="{0666AEC4-9B98-433E-85E1-A81D09AC12CD}" sibTransId="{B5CE95F6-B3D0-4004-BFD2-01D0A3B7C774}"/>
    <dgm:cxn modelId="{685C8B70-77EC-44E3-98CC-1280B4CE257D}" type="presOf" srcId="{9A85C720-2337-4B12-A62F-5059756D26F8}" destId="{4A55B732-E8CE-4E42-BAB9-B410642BE135}" srcOrd="0" destOrd="0" presId="urn:microsoft.com/office/officeart/2009/layout/CircleArrowProcess"/>
    <dgm:cxn modelId="{CAB89554-1A89-4C1B-9361-C46C5DC81A3D}" type="presOf" srcId="{C2A17FBF-B7E6-401E-A35B-5A7733C6B828}" destId="{99F01424-7110-4B51-A52B-1BE3348B87C3}" srcOrd="0" destOrd="2" presId="urn:microsoft.com/office/officeart/2009/layout/CircleArrowProcess"/>
    <dgm:cxn modelId="{19E99975-1103-468E-AF10-D9A649787551}" srcId="{9A85C720-2337-4B12-A62F-5059756D26F8}" destId="{EDBA3881-82D5-431B-97E7-6A5D02DF70A3}" srcOrd="1" destOrd="0" parTransId="{362376F2-AA5E-47AD-9F37-12DC3F365DBA}" sibTransId="{C3D55303-9AAE-4CE3-9507-30E81B5F97C6}"/>
    <dgm:cxn modelId="{FFCA2D83-7A31-4113-8F1E-EEADFBA657E4}" type="presOf" srcId="{547738F7-1CF3-4EBD-8A9A-9B4D41AD9F8F}" destId="{99F01424-7110-4B51-A52B-1BE3348B87C3}" srcOrd="0" destOrd="0" presId="urn:microsoft.com/office/officeart/2009/layout/CircleArrowProcess"/>
    <dgm:cxn modelId="{1AB56CB6-AEEC-4374-B02F-2453C7BF87B0}" srcId="{9A85C720-2337-4B12-A62F-5059756D26F8}" destId="{547738F7-1CF3-4EBD-8A9A-9B4D41AD9F8F}" srcOrd="0" destOrd="0" parTransId="{4642E45F-84A5-481D-9E38-76BBCF611B87}" sibTransId="{F4ACBE35-4362-4EB1-B2DA-97E4125BFD83}"/>
    <dgm:cxn modelId="{16EF15D6-07ED-4743-A33A-DD0AED47681A}" srcId="{9A85C720-2337-4B12-A62F-5059756D26F8}" destId="{7DB4D74C-7779-4473-ADE2-391B5791FBAB}" srcOrd="3" destOrd="0" parTransId="{69C89F82-0322-4B5C-ABEB-DBC23D1CA5EC}" sibTransId="{EF87CAD3-ECD6-4D4D-95FC-66156DCC1206}"/>
    <dgm:cxn modelId="{C45F00E4-077C-48CC-8B65-9554205DC7F1}" type="presOf" srcId="{7DB4D74C-7779-4473-ADE2-391B5791FBAB}" destId="{99F01424-7110-4B51-A52B-1BE3348B87C3}" srcOrd="0" destOrd="3" presId="urn:microsoft.com/office/officeart/2009/layout/CircleArrowProcess"/>
    <dgm:cxn modelId="{680124EC-2736-4612-928A-D4944151F8BE}" srcId="{84340330-07EF-48E4-9F92-46D3D22D78AB}" destId="{9A85C720-2337-4B12-A62F-5059756D26F8}" srcOrd="0" destOrd="0" parTransId="{89E17DCC-5129-4F92-9161-BFE516C94568}" sibTransId="{393FE29F-197A-4810-9C7F-4752AF9097A6}"/>
    <dgm:cxn modelId="{2B55C8F4-C76C-4923-81F3-C8D3B4BDE4F6}" type="presOf" srcId="{84340330-07EF-48E4-9F92-46D3D22D78AB}" destId="{54F8B9F1-BC19-4671-B45E-62F505E5BBD3}" srcOrd="0" destOrd="0" presId="urn:microsoft.com/office/officeart/2009/layout/CircleArrowProcess"/>
    <dgm:cxn modelId="{B300D4FA-82D1-495B-8B10-AFC3D3AA977B}" type="presParOf" srcId="{54F8B9F1-BC19-4671-B45E-62F505E5BBD3}" destId="{22339CFE-F76E-4371-BCB7-3214609EB99A}" srcOrd="0" destOrd="0" presId="urn:microsoft.com/office/officeart/2009/layout/CircleArrowProcess"/>
    <dgm:cxn modelId="{0E8AE875-F0F5-4512-B285-B4D187586D3F}" type="presParOf" srcId="{22339CFE-F76E-4371-BCB7-3214609EB99A}" destId="{E29B1A3E-D18F-4F34-A72D-9B1E98AFE218}" srcOrd="0" destOrd="0" presId="urn:microsoft.com/office/officeart/2009/layout/CircleArrowProcess"/>
    <dgm:cxn modelId="{CA47CEEE-26A7-462F-BE81-136C8D45A217}" type="presParOf" srcId="{54F8B9F1-BC19-4671-B45E-62F505E5BBD3}" destId="{99F01424-7110-4B51-A52B-1BE3348B87C3}" srcOrd="1" destOrd="0" presId="urn:microsoft.com/office/officeart/2009/layout/CircleArrowProcess"/>
    <dgm:cxn modelId="{FB84FE63-12EA-46C9-87AC-BB8F64C6A7FF}" type="presParOf" srcId="{54F8B9F1-BC19-4671-B45E-62F505E5BBD3}" destId="{4A55B732-E8CE-4E42-BAB9-B410642BE135}" srcOrd="2"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B1A3E-D18F-4F34-A72D-9B1E98AFE218}">
      <dsp:nvSpPr>
        <dsp:cNvPr id="0" name=""/>
        <dsp:cNvSpPr/>
      </dsp:nvSpPr>
      <dsp:spPr>
        <a:xfrm>
          <a:off x="-250922" y="-159050"/>
          <a:ext cx="5626873" cy="5628126"/>
        </a:xfrm>
        <a:prstGeom prst="circularArrow">
          <a:avLst>
            <a:gd name="adj1" fmla="val 10980"/>
            <a:gd name="adj2" fmla="val 1142322"/>
            <a:gd name="adj3" fmla="val 9000000"/>
            <a:gd name="adj4" fmla="val 10800000"/>
            <a:gd name="adj5" fmla="val 125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9F01424-7110-4B51-A52B-1BE3348B87C3}">
      <dsp:nvSpPr>
        <dsp:cNvPr id="0" name=""/>
        <dsp:cNvSpPr/>
      </dsp:nvSpPr>
      <dsp:spPr>
        <a:xfrm>
          <a:off x="5159568" y="1477423"/>
          <a:ext cx="5348535" cy="2251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solidFill>
                <a:schemeClr val="bg1"/>
              </a:solidFill>
              <a:latin typeface="Sonie"/>
            </a:rPr>
            <a:t>IoT Sensor Designs</a:t>
          </a:r>
          <a:endParaRPr lang="en-US" sz="2800" kern="1200" dirty="0">
            <a:solidFill>
              <a:schemeClr val="bg1"/>
            </a:solidFill>
          </a:endParaRPr>
        </a:p>
        <a:p>
          <a:pPr marL="285750" lvl="1" indent="-285750" algn="l" defTabSz="1244600">
            <a:lnSpc>
              <a:spcPct val="90000"/>
            </a:lnSpc>
            <a:spcBef>
              <a:spcPct val="0"/>
            </a:spcBef>
            <a:spcAft>
              <a:spcPct val="15000"/>
            </a:spcAft>
            <a:buChar char="•"/>
          </a:pPr>
          <a:r>
            <a:rPr lang="en-US" sz="2800" b="0" i="0" kern="1200" dirty="0">
              <a:solidFill>
                <a:schemeClr val="bg1"/>
              </a:solidFill>
              <a:effectLst/>
              <a:latin typeface="Sonie"/>
              <a:cs typeface="FrankRuehl" panose="020E0503060101010101" pitchFamily="34" charset="-79"/>
            </a:rPr>
            <a:t>Real-Time Transit Information Platform</a:t>
          </a:r>
          <a:endParaRPr lang="en-US" sz="2800" kern="1200" dirty="0">
            <a:solidFill>
              <a:schemeClr val="bg1"/>
            </a:solidFill>
          </a:endParaRPr>
        </a:p>
        <a:p>
          <a:pPr marL="285750" lvl="1" indent="-285750" algn="l" defTabSz="1244600">
            <a:lnSpc>
              <a:spcPct val="90000"/>
            </a:lnSpc>
            <a:spcBef>
              <a:spcPct val="0"/>
            </a:spcBef>
            <a:spcAft>
              <a:spcPct val="15000"/>
            </a:spcAft>
            <a:buChar char="•"/>
          </a:pPr>
          <a:r>
            <a:rPr lang="en-US" sz="2800" b="0" i="0" kern="1200" dirty="0">
              <a:solidFill>
                <a:schemeClr val="bg1"/>
              </a:solidFill>
              <a:effectLst/>
              <a:latin typeface="Söhne"/>
              <a:cs typeface="FrankRuehl" panose="020E0503060101010101" pitchFamily="34" charset="-79"/>
            </a:rPr>
            <a:t>Integration Approach</a:t>
          </a:r>
          <a:endParaRPr lang="en-US" sz="2800" kern="1200" dirty="0">
            <a:solidFill>
              <a:schemeClr val="bg1"/>
            </a:solidFill>
          </a:endParaRPr>
        </a:p>
        <a:p>
          <a:pPr marL="285750" lvl="1" indent="-285750" algn="l" defTabSz="1244600">
            <a:lnSpc>
              <a:spcPct val="90000"/>
            </a:lnSpc>
            <a:spcBef>
              <a:spcPct val="0"/>
            </a:spcBef>
            <a:spcAft>
              <a:spcPct val="15000"/>
            </a:spcAft>
            <a:buChar char="•"/>
          </a:pPr>
          <a:r>
            <a:rPr lang="en-US" sz="2800" kern="1200" dirty="0">
              <a:solidFill>
                <a:schemeClr val="bg1"/>
              </a:solidFill>
              <a:latin typeface="Sonie"/>
            </a:rPr>
            <a:t>Objectives</a:t>
          </a:r>
          <a:endParaRPr lang="en-US" sz="2800" kern="1200" dirty="0">
            <a:solidFill>
              <a:schemeClr val="bg1"/>
            </a:solidFill>
          </a:endParaRPr>
        </a:p>
      </dsp:txBody>
      <dsp:txXfrm>
        <a:off x="5159568" y="1477423"/>
        <a:ext cx="5348535" cy="2251813"/>
      </dsp:txXfrm>
    </dsp:sp>
    <dsp:sp modelId="{4A55B732-E8CE-4E42-BAB9-B410642BE135}">
      <dsp:nvSpPr>
        <dsp:cNvPr id="0" name=""/>
        <dsp:cNvSpPr/>
      </dsp:nvSpPr>
      <dsp:spPr>
        <a:xfrm>
          <a:off x="965205" y="1904853"/>
          <a:ext cx="3139847" cy="156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solidFill>
                <a:schemeClr val="bg2">
                  <a:lumMod val="50000"/>
                </a:schemeClr>
              </a:solidFill>
              <a:latin typeface="FrankRuehl" panose="020E0503060101010101" pitchFamily="34" charset="-79"/>
              <a:cs typeface="FrankRuehl" panose="020E0503060101010101" pitchFamily="34" charset="-79"/>
            </a:rPr>
            <a:t>Solving methodology</a:t>
          </a:r>
          <a:endParaRPr lang="en-US" sz="4500" kern="1200" dirty="0">
            <a:solidFill>
              <a:schemeClr val="bg2">
                <a:lumMod val="50000"/>
              </a:schemeClr>
            </a:solidFill>
          </a:endParaRPr>
        </a:p>
      </dsp:txBody>
      <dsp:txXfrm>
        <a:off x="965205" y="1904853"/>
        <a:ext cx="3139847" cy="1569684"/>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jp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7BCA-2BC8-4AC8-F5E4-E6B4A2BAD475}"/>
              </a:ext>
            </a:extLst>
          </p:cNvPr>
          <p:cNvSpPr>
            <a:spLocks noGrp="1"/>
          </p:cNvSpPr>
          <p:nvPr>
            <p:ph type="ctrTitle"/>
          </p:nvPr>
        </p:nvSpPr>
        <p:spPr>
          <a:xfrm>
            <a:off x="1068041" y="1152939"/>
            <a:ext cx="8791575" cy="2276061"/>
          </a:xfrm>
        </p:spPr>
        <p:txBody>
          <a:bodyPr>
            <a:normAutofit/>
          </a:bodyPr>
          <a:lstStyle/>
          <a:p>
            <a:r>
              <a:rPr lang="en-US" sz="8800" dirty="0" err="1">
                <a:solidFill>
                  <a:schemeClr val="bg2"/>
                </a:solidFill>
                <a:latin typeface="AR DARLING" panose="02000000000000000000" pitchFamily="2" charset="0"/>
              </a:rPr>
              <a:t>S</a:t>
            </a:r>
            <a:r>
              <a:rPr lang="en-US" sz="6600" dirty="0" err="1">
                <a:solidFill>
                  <a:schemeClr val="bg2"/>
                </a:solidFill>
                <a:latin typeface="AR DARLING" panose="02000000000000000000" pitchFamily="2" charset="0"/>
              </a:rPr>
              <a:t>mART</a:t>
            </a:r>
            <a:r>
              <a:rPr lang="en-US" sz="6600" dirty="0">
                <a:solidFill>
                  <a:schemeClr val="bg2"/>
                </a:solidFill>
                <a:latin typeface="AR DARLING" panose="02000000000000000000" pitchFamily="2" charset="0"/>
              </a:rPr>
              <a:t> PARKING</a:t>
            </a:r>
          </a:p>
        </p:txBody>
      </p:sp>
      <p:graphicFrame>
        <p:nvGraphicFramePr>
          <p:cNvPr id="7" name="Diagram 6">
            <a:extLst>
              <a:ext uri="{FF2B5EF4-FFF2-40B4-BE49-F238E27FC236}">
                <a16:creationId xmlns:a16="http://schemas.microsoft.com/office/drawing/2014/main" id="{B132F4A3-1778-2073-CD37-1C0014C9A4BA}"/>
              </a:ext>
            </a:extLst>
          </p:cNvPr>
          <p:cNvGraphicFramePr/>
          <p:nvPr>
            <p:extLst>
              <p:ext uri="{D42A27DB-BD31-4B8C-83A1-F6EECF244321}">
                <p14:modId xmlns:p14="http://schemas.microsoft.com/office/powerpoint/2010/main" val="351675621"/>
              </p:ext>
            </p:extLst>
          </p:nvPr>
        </p:nvGraphicFramePr>
        <p:xfrm>
          <a:off x="5901700" y="1"/>
          <a:ext cx="6290300" cy="3803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4E74DB63-4E38-5FCB-4899-48FBD121AFC4}"/>
              </a:ext>
            </a:extLst>
          </p:cNvPr>
          <p:cNvPicPr>
            <a:picLocks noChangeAspect="1"/>
          </p:cNvPicPr>
          <p:nvPr/>
        </p:nvPicPr>
        <p:blipFill>
          <a:blip r:embed="rId7"/>
          <a:stretch>
            <a:fillRect/>
          </a:stretch>
        </p:blipFill>
        <p:spPr>
          <a:xfrm>
            <a:off x="8666923" y="36444"/>
            <a:ext cx="3525078" cy="3281096"/>
          </a:xfrm>
          <a:prstGeom prst="rect">
            <a:avLst/>
          </a:prstGeom>
          <a:ln>
            <a:noFill/>
          </a:ln>
          <a:effectLst>
            <a:softEdge rad="127000"/>
          </a:effectLst>
        </p:spPr>
      </p:pic>
      <p:sp>
        <p:nvSpPr>
          <p:cNvPr id="12" name="Rectangle 11">
            <a:extLst>
              <a:ext uri="{FF2B5EF4-FFF2-40B4-BE49-F238E27FC236}">
                <a16:creationId xmlns:a16="http://schemas.microsoft.com/office/drawing/2014/main" id="{181D065B-8379-1345-DC8D-5A7F2A55E001}"/>
              </a:ext>
            </a:extLst>
          </p:cNvPr>
          <p:cNvSpPr/>
          <p:nvPr/>
        </p:nvSpPr>
        <p:spPr>
          <a:xfrm>
            <a:off x="6096000" y="4173312"/>
            <a:ext cx="3737806" cy="461665"/>
          </a:xfrm>
          <a:prstGeom prst="rect">
            <a:avLst/>
          </a:prstGeom>
          <a:noFill/>
          <a:ln>
            <a:noFill/>
          </a:ln>
        </p:spPr>
        <p:txBody>
          <a:bodyPr wrap="square" lIns="91440" tIns="45720" rIns="91440" bIns="45720">
            <a:spAutoFit/>
          </a:bodyPr>
          <a:lstStyle/>
          <a:p>
            <a:pPr algn="ctr"/>
            <a:r>
              <a:rPr lang="en-US" sz="2400" b="1" dirty="0">
                <a:ln w="12700" cmpd="sng">
                  <a:solidFill>
                    <a:schemeClr val="bg2"/>
                  </a:solidFill>
                  <a:prstDash val="solid"/>
                </a:ln>
                <a:solidFill>
                  <a:schemeClr val="bg2"/>
                </a:solidFill>
                <a:latin typeface="FrankRuehl" panose="020E0503060101010101" pitchFamily="34" charset="-79"/>
                <a:cs typeface="FrankRuehl" panose="020E0503060101010101" pitchFamily="34" charset="-79"/>
              </a:rPr>
              <a:t>GROUP MEMBERS</a:t>
            </a:r>
            <a:endParaRPr lang="en-US" sz="2400" b="1" cap="none" spc="0" dirty="0">
              <a:ln w="12700" cmpd="sng">
                <a:solidFill>
                  <a:schemeClr val="bg2"/>
                </a:solidFill>
                <a:prstDash val="solid"/>
              </a:ln>
              <a:solidFill>
                <a:schemeClr val="bg2"/>
              </a:solidFill>
              <a:latin typeface="FrankRuehl" panose="020E0503060101010101" pitchFamily="34" charset="-79"/>
              <a:cs typeface="FrankRuehl" panose="020E0503060101010101" pitchFamily="34" charset="-79"/>
            </a:endParaRPr>
          </a:p>
        </p:txBody>
      </p:sp>
      <p:sp>
        <p:nvSpPr>
          <p:cNvPr id="13" name="TextBox 12">
            <a:extLst>
              <a:ext uri="{FF2B5EF4-FFF2-40B4-BE49-F238E27FC236}">
                <a16:creationId xmlns:a16="http://schemas.microsoft.com/office/drawing/2014/main" id="{2C344D1B-DD84-FD57-6826-B3747983F25F}"/>
              </a:ext>
            </a:extLst>
          </p:cNvPr>
          <p:cNvSpPr txBox="1"/>
          <p:nvPr/>
        </p:nvSpPr>
        <p:spPr>
          <a:xfrm>
            <a:off x="8666923" y="4735565"/>
            <a:ext cx="2698713" cy="1938992"/>
          </a:xfrm>
          <a:prstGeom prst="rect">
            <a:avLst/>
          </a:prstGeom>
          <a:noFill/>
        </p:spPr>
        <p:txBody>
          <a:bodyPr wrap="square" rtlCol="0">
            <a:spAutoFit/>
          </a:bodyPr>
          <a:lstStyle/>
          <a:p>
            <a:r>
              <a:rPr lang="en-US" sz="2400" dirty="0">
                <a:solidFill>
                  <a:schemeClr val="tx2">
                    <a:lumMod val="60000"/>
                    <a:lumOff val="40000"/>
                  </a:schemeClr>
                </a:solidFill>
                <a:latin typeface="FrankRuehl" panose="020E0503060101010101" pitchFamily="34" charset="-79"/>
                <a:cs typeface="FrankRuehl" panose="020E0503060101010101" pitchFamily="34" charset="-79"/>
              </a:rPr>
              <a:t>ARUN.D</a:t>
            </a:r>
          </a:p>
          <a:p>
            <a:r>
              <a:rPr lang="en-US" sz="2400" dirty="0">
                <a:solidFill>
                  <a:schemeClr val="tx2">
                    <a:lumMod val="60000"/>
                    <a:lumOff val="40000"/>
                  </a:schemeClr>
                </a:solidFill>
                <a:latin typeface="FrankRuehl" panose="020E0503060101010101" pitchFamily="34" charset="-79"/>
                <a:cs typeface="FrankRuehl" panose="020E0503060101010101" pitchFamily="34" charset="-79"/>
              </a:rPr>
              <a:t>ARUN.B</a:t>
            </a:r>
          </a:p>
          <a:p>
            <a:r>
              <a:rPr lang="en-US" sz="2400" dirty="0">
                <a:solidFill>
                  <a:schemeClr val="tx2">
                    <a:lumMod val="60000"/>
                    <a:lumOff val="40000"/>
                  </a:schemeClr>
                </a:solidFill>
                <a:latin typeface="FrankRuehl" panose="020E0503060101010101" pitchFamily="34" charset="-79"/>
                <a:cs typeface="FrankRuehl" panose="020E0503060101010101" pitchFamily="34" charset="-79"/>
              </a:rPr>
              <a:t>DIWAKARAN.A</a:t>
            </a:r>
          </a:p>
          <a:p>
            <a:r>
              <a:rPr lang="en-US" sz="2400" dirty="0">
                <a:solidFill>
                  <a:schemeClr val="tx2">
                    <a:lumMod val="60000"/>
                    <a:lumOff val="40000"/>
                  </a:schemeClr>
                </a:solidFill>
                <a:latin typeface="FrankRuehl" panose="020E0503060101010101" pitchFamily="34" charset="-79"/>
                <a:cs typeface="FrankRuehl" panose="020E0503060101010101" pitchFamily="34" charset="-79"/>
              </a:rPr>
              <a:t>MANIKANDAN.E</a:t>
            </a:r>
          </a:p>
          <a:p>
            <a:r>
              <a:rPr lang="en-US" sz="2400" dirty="0">
                <a:solidFill>
                  <a:schemeClr val="tx2">
                    <a:lumMod val="60000"/>
                    <a:lumOff val="40000"/>
                  </a:schemeClr>
                </a:solidFill>
                <a:latin typeface="FrankRuehl" panose="020E0503060101010101" pitchFamily="34" charset="-79"/>
                <a:cs typeface="FrankRuehl" panose="020E0503060101010101" pitchFamily="34" charset="-79"/>
              </a:rPr>
              <a:t>SANTHOSH.M</a:t>
            </a:r>
          </a:p>
        </p:txBody>
      </p:sp>
    </p:spTree>
    <p:extLst>
      <p:ext uri="{BB962C8B-B14F-4D97-AF65-F5344CB8AC3E}">
        <p14:creationId xmlns:p14="http://schemas.microsoft.com/office/powerpoint/2010/main" val="644861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7AB831E-ABA6-CB32-80C2-86B9856909AF}"/>
              </a:ext>
            </a:extLst>
          </p:cNvPr>
          <p:cNvSpPr>
            <a:spLocks noGrp="1"/>
          </p:cNvSpPr>
          <p:nvPr>
            <p:ph idx="1"/>
          </p:nvPr>
        </p:nvSpPr>
        <p:spPr>
          <a:xfrm>
            <a:off x="758688" y="1825417"/>
            <a:ext cx="7709452" cy="3541714"/>
          </a:xfrm>
        </p:spPr>
        <p:txBody>
          <a:bodyPr numCol="2"/>
          <a:lstStyle/>
          <a:p>
            <a:pPr marL="0" indent="0" algn="l">
              <a:buNone/>
            </a:pPr>
            <a:r>
              <a:rPr lang="en-US" b="1" i="0" dirty="0">
                <a:solidFill>
                  <a:schemeClr val="bg2">
                    <a:lumMod val="50000"/>
                  </a:schemeClr>
                </a:solidFill>
                <a:effectLst/>
                <a:latin typeface="Söhne"/>
              </a:rPr>
              <a:t>Notifications and Alerts:</a:t>
            </a:r>
            <a:r>
              <a:rPr lang="en-US" b="0" i="0" dirty="0">
                <a:solidFill>
                  <a:schemeClr val="bg2">
                    <a:lumMod val="50000"/>
                  </a:schemeClr>
                </a:solidFill>
                <a:effectLst/>
                <a:latin typeface="Söhne"/>
              </a:rPr>
              <a:t> </a:t>
            </a:r>
            <a:endParaRPr lang="en-US" b="0" i="0" dirty="0">
              <a:solidFill>
                <a:srgbClr val="374151"/>
              </a:solidFill>
              <a:effectLst/>
              <a:latin typeface="Söhne"/>
            </a:endParaRPr>
          </a:p>
          <a:p>
            <a:pPr marL="0" indent="0" algn="l">
              <a:buNone/>
            </a:pPr>
            <a:r>
              <a:rPr lang="en-US" b="0" i="0" dirty="0">
                <a:solidFill>
                  <a:srgbClr val="374151"/>
                </a:solidFill>
                <a:effectLst/>
                <a:latin typeface="Söhne"/>
              </a:rPr>
              <a:t> </a:t>
            </a:r>
            <a:r>
              <a:rPr lang="en-US" b="0" i="0" dirty="0">
                <a:solidFill>
                  <a:schemeClr val="bg1"/>
                </a:solidFill>
                <a:effectLst/>
                <a:latin typeface="Söhne"/>
              </a:rPr>
              <a:t>Implement push notifications and alerts to inform users about available parking spots, reservation confirmations, and reminders.</a:t>
            </a:r>
          </a:p>
          <a:p>
            <a:endParaRPr lang="en-US" dirty="0"/>
          </a:p>
        </p:txBody>
      </p:sp>
      <p:pic>
        <p:nvPicPr>
          <p:cNvPr id="9" name="Picture 8">
            <a:extLst>
              <a:ext uri="{FF2B5EF4-FFF2-40B4-BE49-F238E27FC236}">
                <a16:creationId xmlns:a16="http://schemas.microsoft.com/office/drawing/2014/main" id="{E771C0D9-976F-6954-7ED3-24A6E22CDF47}"/>
              </a:ext>
            </a:extLst>
          </p:cNvPr>
          <p:cNvPicPr>
            <a:picLocks noChangeAspect="1"/>
          </p:cNvPicPr>
          <p:nvPr/>
        </p:nvPicPr>
        <p:blipFill>
          <a:blip r:embed="rId2"/>
          <a:stretch>
            <a:fillRect/>
          </a:stretch>
        </p:blipFill>
        <p:spPr>
          <a:xfrm>
            <a:off x="4694987" y="76200"/>
            <a:ext cx="6738325" cy="5579165"/>
          </a:xfrm>
          <a:prstGeom prst="rect">
            <a:avLst/>
          </a:prstGeom>
          <a:ln>
            <a:noFill/>
          </a:ln>
          <a:effectLst>
            <a:softEdge rad="112500"/>
          </a:effectLst>
        </p:spPr>
      </p:pic>
      <p:sp>
        <p:nvSpPr>
          <p:cNvPr id="11" name="TextBox 10">
            <a:extLst>
              <a:ext uri="{FF2B5EF4-FFF2-40B4-BE49-F238E27FC236}">
                <a16:creationId xmlns:a16="http://schemas.microsoft.com/office/drawing/2014/main" id="{C2206EF8-43FB-F75D-4C4C-9BBDCB465919}"/>
              </a:ext>
            </a:extLst>
          </p:cNvPr>
          <p:cNvSpPr txBox="1"/>
          <p:nvPr/>
        </p:nvSpPr>
        <p:spPr>
          <a:xfrm>
            <a:off x="5035826" y="5655365"/>
            <a:ext cx="6397486" cy="984885"/>
          </a:xfrm>
          <a:prstGeom prst="rect">
            <a:avLst/>
          </a:prstGeom>
          <a:noFill/>
        </p:spPr>
        <p:txBody>
          <a:bodyPr wrap="square" rtlCol="0">
            <a:spAutoFit/>
          </a:bodyPr>
          <a:lstStyle/>
          <a:p>
            <a:r>
              <a:rPr lang="en-US" sz="2000" dirty="0">
                <a:solidFill>
                  <a:schemeClr val="bg1">
                    <a:lumMod val="95000"/>
                    <a:lumOff val="5000"/>
                  </a:schemeClr>
                </a:solidFill>
                <a:latin typeface="FrankRuehl" panose="020E0503060101010101" pitchFamily="34" charset="-79"/>
                <a:cs typeface="FrankRuehl" panose="020E0503060101010101" pitchFamily="34" charset="-79"/>
              </a:rPr>
              <a:t>Fig: </a:t>
            </a:r>
            <a:r>
              <a:rPr lang="en-US" sz="2000" dirty="0">
                <a:solidFill>
                  <a:schemeClr val="bg1">
                    <a:lumMod val="95000"/>
                    <a:lumOff val="5000"/>
                  </a:schemeClr>
                </a:solidFill>
              </a:rPr>
              <a:t>A dedicated parking app for shopping mall makes finding parking and  easy for customers</a:t>
            </a:r>
          </a:p>
          <a:p>
            <a:endParaRPr lang="en-US" dirty="0"/>
          </a:p>
        </p:txBody>
      </p:sp>
    </p:spTree>
    <p:extLst>
      <p:ext uri="{BB962C8B-B14F-4D97-AF65-F5344CB8AC3E}">
        <p14:creationId xmlns:p14="http://schemas.microsoft.com/office/powerpoint/2010/main" val="349170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A2090B-4C8D-4C9E-81E4-F71E45EF205C}"/>
              </a:ext>
            </a:extLst>
          </p:cNvPr>
          <p:cNvPicPr>
            <a:picLocks noChangeAspect="1"/>
          </p:cNvPicPr>
          <p:nvPr/>
        </p:nvPicPr>
        <p:blipFill>
          <a:blip r:embed="rId2"/>
          <a:stretch>
            <a:fillRect/>
          </a:stretch>
        </p:blipFill>
        <p:spPr>
          <a:xfrm>
            <a:off x="1617785" y="0"/>
            <a:ext cx="8595360" cy="6857999"/>
          </a:xfrm>
          <a:prstGeom prst="rect">
            <a:avLst/>
          </a:prstGeom>
        </p:spPr>
      </p:pic>
    </p:spTree>
    <p:extLst>
      <p:ext uri="{BB962C8B-B14F-4D97-AF65-F5344CB8AC3E}">
        <p14:creationId xmlns:p14="http://schemas.microsoft.com/office/powerpoint/2010/main" val="120340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4B9EA-E575-15C6-025F-BDFBD5529046}"/>
              </a:ext>
            </a:extLst>
          </p:cNvPr>
          <p:cNvSpPr>
            <a:spLocks noGrp="1"/>
          </p:cNvSpPr>
          <p:nvPr>
            <p:ph idx="1"/>
          </p:nvPr>
        </p:nvSpPr>
        <p:spPr>
          <a:xfrm>
            <a:off x="759656" y="112542"/>
            <a:ext cx="10287756" cy="6063175"/>
          </a:xfrm>
        </p:spPr>
        <p:txBody>
          <a:bodyPr>
            <a:normAutofit/>
          </a:bodyPr>
          <a:lstStyle/>
          <a:p>
            <a:pPr marL="0" indent="0" algn="l">
              <a:buNone/>
            </a:pPr>
            <a:r>
              <a:rPr lang="en-US" b="1" i="0" dirty="0">
                <a:solidFill>
                  <a:schemeClr val="bg2">
                    <a:lumMod val="75000"/>
                  </a:schemeClr>
                </a:solidFill>
                <a:effectLst/>
                <a:latin typeface="Söhne"/>
              </a:rPr>
              <a:t>Real-Time Data Display:</a:t>
            </a:r>
            <a:endParaRPr lang="en-US" b="0" i="0" dirty="0">
              <a:solidFill>
                <a:schemeClr val="bg2">
                  <a:lumMod val="75000"/>
                </a:schemeClr>
              </a:solidFill>
              <a:effectLst/>
              <a:latin typeface="Söhne"/>
            </a:endParaRPr>
          </a:p>
          <a:p>
            <a:pPr algn="l">
              <a:buFont typeface="Arial" panose="020B0604020202020204" pitchFamily="34" charset="0"/>
              <a:buChar char="•"/>
            </a:pPr>
            <a:r>
              <a:rPr lang="en-US" b="0" i="0" dirty="0">
                <a:solidFill>
                  <a:schemeClr val="bg1"/>
                </a:solidFill>
                <a:effectLst/>
                <a:latin typeface="Söhne"/>
              </a:rPr>
              <a:t>Implement a real-time data feed from IoT sensors to display parking space availability. Ensure that the data is updated frequently to reflect the current status</a:t>
            </a:r>
            <a:r>
              <a:rPr lang="en-US" b="0" i="0" dirty="0">
                <a:solidFill>
                  <a:srgbClr val="374151"/>
                </a:solidFill>
                <a:effectLst/>
                <a:latin typeface="Söhne"/>
              </a:rPr>
              <a:t>.</a:t>
            </a:r>
          </a:p>
          <a:p>
            <a:pPr marL="0" indent="0" algn="l">
              <a:buNone/>
            </a:pPr>
            <a:r>
              <a:rPr lang="en-US" b="1" i="0" dirty="0">
                <a:solidFill>
                  <a:schemeClr val="bg2">
                    <a:lumMod val="75000"/>
                  </a:schemeClr>
                </a:solidFill>
                <a:effectLst/>
                <a:latin typeface="Söhne"/>
              </a:rPr>
              <a:t>Search and Filter Options:</a:t>
            </a:r>
            <a:endParaRPr lang="en-US" b="0" i="0" dirty="0">
              <a:solidFill>
                <a:schemeClr val="bg2">
                  <a:lumMod val="75000"/>
                </a:schemeClr>
              </a:solidFill>
              <a:effectLst/>
              <a:latin typeface="Söhne"/>
            </a:endParaRPr>
          </a:p>
          <a:p>
            <a:pPr algn="l">
              <a:buFont typeface="Arial" panose="020B0604020202020204" pitchFamily="34" charset="0"/>
              <a:buChar char="•"/>
            </a:pPr>
            <a:r>
              <a:rPr lang="en-US" b="0" i="0" dirty="0">
                <a:solidFill>
                  <a:schemeClr val="bg1"/>
                </a:solidFill>
                <a:effectLst/>
                <a:latin typeface="Söhne"/>
              </a:rPr>
              <a:t>Include search and filter options to allow users to specify criteria such as location, price range, parking type (e.g., covered, open-air), and accessibility features (e.g., disabled parking).</a:t>
            </a:r>
          </a:p>
          <a:p>
            <a:endParaRPr lang="en-US" dirty="0"/>
          </a:p>
        </p:txBody>
      </p:sp>
    </p:spTree>
    <p:extLst>
      <p:ext uri="{BB962C8B-B14F-4D97-AF65-F5344CB8AC3E}">
        <p14:creationId xmlns:p14="http://schemas.microsoft.com/office/powerpoint/2010/main" val="4267707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B46-3B13-3F56-9425-FECF98E27A7C}"/>
              </a:ext>
            </a:extLst>
          </p:cNvPr>
          <p:cNvSpPr>
            <a:spLocks noGrp="1"/>
          </p:cNvSpPr>
          <p:nvPr>
            <p:ph type="title"/>
          </p:nvPr>
        </p:nvSpPr>
        <p:spPr>
          <a:xfrm>
            <a:off x="312698" y="1258957"/>
            <a:ext cx="4166537" cy="3366052"/>
          </a:xfrm>
        </p:spPr>
        <p:txBody>
          <a:bodyPr numCol="1">
            <a:normAutofit/>
          </a:bodyPr>
          <a:lstStyle/>
          <a:p>
            <a:r>
              <a:rPr lang="en-US" dirty="0">
                <a:solidFill>
                  <a:schemeClr val="bg2">
                    <a:lumMod val="75000"/>
                  </a:schemeClr>
                </a:solidFill>
                <a:latin typeface="FrankRuehl" panose="020E0503060101010101" pitchFamily="34" charset="-79"/>
                <a:cs typeface="FrankRuehl" panose="020E0503060101010101" pitchFamily="34" charset="-79"/>
              </a:rPr>
              <a:t>Circuit diagram For park </a:t>
            </a:r>
            <a:r>
              <a:rPr lang="en-US" sz="3200" dirty="0">
                <a:solidFill>
                  <a:schemeClr val="bg2">
                    <a:lumMod val="75000"/>
                  </a:schemeClr>
                </a:solidFill>
                <a:latin typeface="FrankRuehl" panose="020E0503060101010101" pitchFamily="34" charset="-79"/>
                <a:cs typeface="FrankRuehl" panose="020E0503060101010101" pitchFamily="34" charset="-79"/>
              </a:rPr>
              <a:t>MONITORING</a:t>
            </a:r>
            <a:r>
              <a:rPr lang="en-US" dirty="0">
                <a:solidFill>
                  <a:schemeClr val="bg2">
                    <a:lumMod val="75000"/>
                  </a:schemeClr>
                </a:solidFill>
                <a:latin typeface="FrankRuehl" panose="020E0503060101010101" pitchFamily="34" charset="-79"/>
                <a:cs typeface="FrankRuehl" panose="020E0503060101010101" pitchFamily="34" charset="-79"/>
              </a:rPr>
              <a:t> system:</a:t>
            </a:r>
          </a:p>
        </p:txBody>
      </p:sp>
      <p:pic>
        <p:nvPicPr>
          <p:cNvPr id="5" name="Content Placeholder 4">
            <a:extLst>
              <a:ext uri="{FF2B5EF4-FFF2-40B4-BE49-F238E27FC236}">
                <a16:creationId xmlns:a16="http://schemas.microsoft.com/office/drawing/2014/main" id="{41A3ED5B-932E-23DE-EDB3-D9E71184907D}"/>
              </a:ext>
            </a:extLst>
          </p:cNvPr>
          <p:cNvPicPr>
            <a:picLocks noGrp="1" noChangeAspect="1"/>
          </p:cNvPicPr>
          <p:nvPr>
            <p:ph idx="1"/>
          </p:nvPr>
        </p:nvPicPr>
        <p:blipFill>
          <a:blip r:embed="rId2"/>
          <a:stretch>
            <a:fillRect/>
          </a:stretch>
        </p:blipFill>
        <p:spPr>
          <a:xfrm>
            <a:off x="4460482" y="0"/>
            <a:ext cx="7272997" cy="6858000"/>
          </a:xfrm>
          <a:prstGeom prst="rect">
            <a:avLst/>
          </a:prstGeom>
          <a:ln>
            <a:noFill/>
          </a:ln>
          <a:effectLst>
            <a:softEdge rad="112500"/>
          </a:effectLst>
        </p:spPr>
      </p:pic>
    </p:spTree>
    <p:extLst>
      <p:ext uri="{BB962C8B-B14F-4D97-AF65-F5344CB8AC3E}">
        <p14:creationId xmlns:p14="http://schemas.microsoft.com/office/powerpoint/2010/main" val="426430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05850-AA3D-CAC4-6475-8A1E4CCDC277}"/>
              </a:ext>
            </a:extLst>
          </p:cNvPr>
          <p:cNvSpPr>
            <a:spLocks noGrp="1"/>
          </p:cNvSpPr>
          <p:nvPr>
            <p:ph idx="1"/>
          </p:nvPr>
        </p:nvSpPr>
        <p:spPr>
          <a:xfrm>
            <a:off x="561261" y="394252"/>
            <a:ext cx="5534739" cy="5618922"/>
          </a:xfrm>
        </p:spPr>
        <p:txBody>
          <a:bodyPr>
            <a:normAutofit/>
          </a:bodyPr>
          <a:lstStyle/>
          <a:p>
            <a:pPr marL="0" indent="0">
              <a:buNone/>
            </a:pPr>
            <a:r>
              <a:rPr lang="en-US" dirty="0">
                <a:solidFill>
                  <a:schemeClr val="bg2">
                    <a:lumMod val="50000"/>
                  </a:schemeClr>
                </a:solidFill>
                <a:latin typeface="FrankRuehl" panose="020E0503060101010101" pitchFamily="34" charset="-79"/>
                <a:cs typeface="FrankRuehl" panose="020E0503060101010101" pitchFamily="34" charset="-79"/>
              </a:rPr>
              <a:t>CAMERA BASED PARKING:</a:t>
            </a:r>
            <a:endParaRPr lang="en-US" b="0" i="0" dirty="0">
              <a:solidFill>
                <a:schemeClr val="bg2">
                  <a:lumMod val="50000"/>
                </a:schemeClr>
              </a:solidFill>
              <a:effectLst/>
              <a:latin typeface="FrankRuehl" panose="020E0503060101010101" pitchFamily="34" charset="-79"/>
              <a:cs typeface="FrankRuehl" panose="020E0503060101010101" pitchFamily="34" charset="-79"/>
            </a:endParaRPr>
          </a:p>
          <a:p>
            <a:r>
              <a:rPr lang="en-US" b="0" i="0" dirty="0">
                <a:solidFill>
                  <a:schemeClr val="bg1"/>
                </a:solidFill>
                <a:effectLst/>
                <a:latin typeface="Söhne"/>
              </a:rPr>
              <a:t>Camera-based smart parking in the Internet of Things (IoT) is a technology solution that leverages cameras and IoT devices to efficiently manage and monitor parking spaces.(refer fig) It aims to improve the parking experience for both drivers and parking operators by providing real-time information about parking space availability and helping drivers find and reserve parking spots more easily. </a:t>
            </a:r>
            <a:endParaRPr lang="en-US" dirty="0">
              <a:solidFill>
                <a:schemeClr val="bg1"/>
              </a:solidFill>
            </a:endParaRPr>
          </a:p>
        </p:txBody>
      </p:sp>
      <p:pic>
        <p:nvPicPr>
          <p:cNvPr id="2050" name="Picture 2" descr="CCTV Camera Based Parking Guidance for Rooftop Parking Lot - YouTube">
            <a:extLst>
              <a:ext uri="{FF2B5EF4-FFF2-40B4-BE49-F238E27FC236}">
                <a16:creationId xmlns:a16="http://schemas.microsoft.com/office/drawing/2014/main" id="{1B4B0FCB-63BE-A7CC-01E0-B77A283C3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235" y="394252"/>
            <a:ext cx="5939918" cy="49629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8A9ECF-8CA5-2EAF-9C4A-2EB8B481718A}"/>
              </a:ext>
            </a:extLst>
          </p:cNvPr>
          <p:cNvSpPr txBox="1"/>
          <p:nvPr/>
        </p:nvSpPr>
        <p:spPr>
          <a:xfrm>
            <a:off x="7694359" y="5485127"/>
            <a:ext cx="3477224" cy="400110"/>
          </a:xfrm>
          <a:prstGeom prst="rect">
            <a:avLst/>
          </a:prstGeom>
          <a:noFill/>
        </p:spPr>
        <p:txBody>
          <a:bodyPr wrap="square" rtlCol="0">
            <a:spAutoFit/>
          </a:bodyPr>
          <a:lstStyle/>
          <a:p>
            <a:r>
              <a:rPr lang="en-US" sz="2000" dirty="0">
                <a:solidFill>
                  <a:schemeClr val="bg1">
                    <a:lumMod val="95000"/>
                    <a:lumOff val="5000"/>
                  </a:schemeClr>
                </a:solidFill>
                <a:latin typeface="FrankRuehl" panose="020E0503060101010101" pitchFamily="34" charset="-79"/>
                <a:cs typeface="FrankRuehl" panose="020E0503060101010101" pitchFamily="34" charset="-79"/>
              </a:rPr>
              <a:t>Fig</a:t>
            </a:r>
            <a:r>
              <a:rPr lang="en-US" sz="2000" dirty="0">
                <a:solidFill>
                  <a:schemeClr val="bg1">
                    <a:lumMod val="95000"/>
                    <a:lumOff val="5000"/>
                  </a:schemeClr>
                </a:solidFill>
              </a:rPr>
              <a:t>: </a:t>
            </a:r>
            <a:r>
              <a:rPr lang="en-US" sz="2000" dirty="0">
                <a:solidFill>
                  <a:schemeClr val="bg1"/>
                </a:solidFill>
                <a:latin typeface="Söhne"/>
              </a:rPr>
              <a:t>Camera based parking</a:t>
            </a:r>
          </a:p>
        </p:txBody>
      </p:sp>
    </p:spTree>
    <p:extLst>
      <p:ext uri="{BB962C8B-B14F-4D97-AF65-F5344CB8AC3E}">
        <p14:creationId xmlns:p14="http://schemas.microsoft.com/office/powerpoint/2010/main" val="4049059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B9E3-9C46-2875-D81C-2B534BE10326}"/>
              </a:ext>
            </a:extLst>
          </p:cNvPr>
          <p:cNvSpPr>
            <a:spLocks noGrp="1"/>
          </p:cNvSpPr>
          <p:nvPr>
            <p:ph type="title"/>
          </p:nvPr>
        </p:nvSpPr>
        <p:spPr/>
        <p:txBody>
          <a:bodyPr/>
          <a:lstStyle/>
          <a:p>
            <a:r>
              <a:rPr lang="en-US" b="0" i="0" dirty="0">
                <a:solidFill>
                  <a:schemeClr val="bg2">
                    <a:lumMod val="75000"/>
                  </a:schemeClr>
                </a:solidFill>
                <a:effectLst/>
                <a:latin typeface="FrankRuehl" panose="020E0503060101010101" pitchFamily="34" charset="-79"/>
                <a:cs typeface="FrankRuehl" panose="020E0503060101010101" pitchFamily="34" charset="-79"/>
              </a:rPr>
              <a:t>Integration Approach:</a:t>
            </a:r>
            <a:endParaRPr lang="en-US" dirty="0">
              <a:solidFill>
                <a:schemeClr val="bg2">
                  <a:lumMod val="75000"/>
                </a:schemeClr>
              </a:solidFill>
              <a:latin typeface="FrankRuehl" panose="020E0503060101010101" pitchFamily="34" charset="-79"/>
              <a:cs typeface="FrankRuehl" panose="020E0503060101010101" pitchFamily="34" charset="-79"/>
            </a:endParaRPr>
          </a:p>
        </p:txBody>
      </p:sp>
      <p:sp>
        <p:nvSpPr>
          <p:cNvPr id="3" name="Content Placeholder 2">
            <a:extLst>
              <a:ext uri="{FF2B5EF4-FFF2-40B4-BE49-F238E27FC236}">
                <a16:creationId xmlns:a16="http://schemas.microsoft.com/office/drawing/2014/main" id="{B4F25A89-7765-2B39-AB85-AF0AE657D49F}"/>
              </a:ext>
            </a:extLst>
          </p:cNvPr>
          <p:cNvSpPr>
            <a:spLocks noGrp="1"/>
          </p:cNvSpPr>
          <p:nvPr>
            <p:ph idx="1"/>
          </p:nvPr>
        </p:nvSpPr>
        <p:spPr/>
        <p:txBody>
          <a:bodyPr>
            <a:normAutofit fontScale="92500"/>
          </a:bodyPr>
          <a:lstStyle/>
          <a:p>
            <a:pPr algn="l"/>
            <a:r>
              <a:rPr lang="en-US" b="1" i="0" dirty="0">
                <a:solidFill>
                  <a:schemeClr val="bg2">
                    <a:lumMod val="50000"/>
                  </a:schemeClr>
                </a:solidFill>
                <a:effectLst/>
                <a:latin typeface="Söhne"/>
              </a:rPr>
              <a:t>Sensor Connectivity:</a:t>
            </a:r>
            <a:endParaRPr lang="en-US" b="0" i="0" dirty="0">
              <a:solidFill>
                <a:schemeClr val="bg2">
                  <a:lumMod val="50000"/>
                </a:schemeClr>
              </a:solidFill>
              <a:effectLst/>
              <a:latin typeface="Söhne"/>
            </a:endParaRPr>
          </a:p>
          <a:p>
            <a:pPr algn="l">
              <a:buFont typeface="Arial" panose="020B0604020202020204" pitchFamily="34" charset="0"/>
              <a:buChar char="•"/>
            </a:pPr>
            <a:r>
              <a:rPr lang="en-US" b="0" i="0" dirty="0">
                <a:solidFill>
                  <a:schemeClr val="bg1"/>
                </a:solidFill>
                <a:effectLst/>
                <a:latin typeface="Söhne"/>
              </a:rPr>
              <a:t>Ensure that the IoT sensors are correctly installed and connected to the Raspberry Pi. Sensors may use various communication protocols, such as GPIO, UART, I2C, or SPI, depending on the sensor type.</a:t>
            </a:r>
          </a:p>
          <a:p>
            <a:pPr marL="0" indent="0" algn="l">
              <a:buNone/>
            </a:pPr>
            <a:r>
              <a:rPr lang="en-US" b="1" i="0" dirty="0">
                <a:solidFill>
                  <a:schemeClr val="bg2">
                    <a:lumMod val="50000"/>
                  </a:schemeClr>
                </a:solidFill>
                <a:effectLst/>
                <a:latin typeface="Söhne"/>
              </a:rPr>
              <a:t>Raspberry Pi Configuration:</a:t>
            </a:r>
            <a:endParaRPr lang="en-US" b="0" i="0" dirty="0">
              <a:solidFill>
                <a:schemeClr val="bg2">
                  <a:lumMod val="50000"/>
                </a:schemeClr>
              </a:solidFill>
              <a:effectLst/>
              <a:latin typeface="Söhne"/>
            </a:endParaRPr>
          </a:p>
          <a:p>
            <a:pPr algn="l">
              <a:buFont typeface="Arial" panose="020B0604020202020204" pitchFamily="34" charset="0"/>
              <a:buChar char="•"/>
            </a:pPr>
            <a:r>
              <a:rPr lang="en-US" b="0" i="0" dirty="0">
                <a:solidFill>
                  <a:schemeClr val="bg1">
                    <a:lumMod val="95000"/>
                    <a:lumOff val="5000"/>
                  </a:schemeClr>
                </a:solidFill>
                <a:effectLst/>
                <a:latin typeface="Söhne"/>
              </a:rPr>
              <a:t>Set up the Raspberry Pi with the necessary operating system and software libraries. Ensure that the Raspberry Pi has internet connectivity via Wi-Fi or Ethernet</a:t>
            </a:r>
            <a:r>
              <a:rPr lang="en-US" b="0" i="0" dirty="0">
                <a:solidFill>
                  <a:srgbClr val="374151"/>
                </a:solidFill>
                <a:effectLst/>
                <a:latin typeface="Söhne"/>
              </a:rPr>
              <a:t>.</a:t>
            </a:r>
          </a:p>
          <a:p>
            <a:pPr algn="l">
              <a:buFont typeface="Arial" panose="020B0604020202020204" pitchFamily="34" charset="0"/>
              <a:buChar char="•"/>
            </a:pPr>
            <a:endParaRPr lang="en-US" b="0" i="0" dirty="0">
              <a:solidFill>
                <a:schemeClr val="bg1"/>
              </a:solidFill>
              <a:effectLst/>
              <a:latin typeface="Söhne"/>
            </a:endParaRPr>
          </a:p>
          <a:p>
            <a:endParaRPr lang="en-US" dirty="0"/>
          </a:p>
        </p:txBody>
      </p:sp>
    </p:spTree>
    <p:extLst>
      <p:ext uri="{BB962C8B-B14F-4D97-AF65-F5344CB8AC3E}">
        <p14:creationId xmlns:p14="http://schemas.microsoft.com/office/powerpoint/2010/main" val="2992995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5BA29F-D8E4-5A37-4230-7ED67F610C58}"/>
              </a:ext>
            </a:extLst>
          </p:cNvPr>
          <p:cNvPicPr>
            <a:picLocks noChangeAspect="1"/>
          </p:cNvPicPr>
          <p:nvPr/>
        </p:nvPicPr>
        <p:blipFill>
          <a:blip r:embed="rId2"/>
          <a:stretch>
            <a:fillRect/>
          </a:stretch>
        </p:blipFill>
        <p:spPr>
          <a:xfrm>
            <a:off x="3790122" y="323022"/>
            <a:ext cx="7493583" cy="6211956"/>
          </a:xfrm>
          <a:prstGeom prst="rect">
            <a:avLst/>
          </a:prstGeom>
          <a:ln>
            <a:noFill/>
          </a:ln>
          <a:effectLst>
            <a:softEdge rad="112500"/>
          </a:effectLst>
        </p:spPr>
      </p:pic>
      <p:sp>
        <p:nvSpPr>
          <p:cNvPr id="6" name="Title 5">
            <a:extLst>
              <a:ext uri="{FF2B5EF4-FFF2-40B4-BE49-F238E27FC236}">
                <a16:creationId xmlns:a16="http://schemas.microsoft.com/office/drawing/2014/main" id="{18EC8116-985A-B3BC-BA82-073C0C20BA39}"/>
              </a:ext>
            </a:extLst>
          </p:cNvPr>
          <p:cNvSpPr>
            <a:spLocks noGrp="1"/>
          </p:cNvSpPr>
          <p:nvPr>
            <p:ph type="title"/>
          </p:nvPr>
        </p:nvSpPr>
        <p:spPr>
          <a:xfrm>
            <a:off x="227013" y="2345635"/>
            <a:ext cx="3563109" cy="944149"/>
          </a:xfrm>
        </p:spPr>
        <p:txBody>
          <a:bodyPr numCol="1">
            <a:normAutofit fontScale="90000"/>
          </a:bodyPr>
          <a:lstStyle/>
          <a:p>
            <a:r>
              <a:rPr lang="en-US" dirty="0">
                <a:solidFill>
                  <a:schemeClr val="bg2">
                    <a:lumMod val="75000"/>
                  </a:schemeClr>
                </a:solidFill>
                <a:latin typeface="FrankRuehl" panose="020E0503060101010101" pitchFamily="34" charset="-79"/>
                <a:cs typeface="FrankRuehl" panose="020E0503060101010101" pitchFamily="34" charset="-79"/>
              </a:rPr>
              <a:t>Shopping mall parking place:</a:t>
            </a:r>
          </a:p>
        </p:txBody>
      </p:sp>
    </p:spTree>
    <p:extLst>
      <p:ext uri="{BB962C8B-B14F-4D97-AF65-F5344CB8AC3E}">
        <p14:creationId xmlns:p14="http://schemas.microsoft.com/office/powerpoint/2010/main" val="3199445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4D0B7-BD11-50DA-C26A-43E9428996E9}"/>
              </a:ext>
            </a:extLst>
          </p:cNvPr>
          <p:cNvSpPr>
            <a:spLocks noGrp="1"/>
          </p:cNvSpPr>
          <p:nvPr>
            <p:ph idx="1"/>
          </p:nvPr>
        </p:nvSpPr>
        <p:spPr>
          <a:xfrm>
            <a:off x="1069146" y="506437"/>
            <a:ext cx="9978266" cy="5284764"/>
          </a:xfrm>
        </p:spPr>
        <p:txBody>
          <a:bodyPr/>
          <a:lstStyle/>
          <a:p>
            <a:pPr marL="0" indent="0" algn="l">
              <a:buNone/>
            </a:pPr>
            <a:r>
              <a:rPr lang="en-US" b="1" i="0" dirty="0">
                <a:solidFill>
                  <a:schemeClr val="bg2">
                    <a:lumMod val="50000"/>
                  </a:schemeClr>
                </a:solidFill>
                <a:effectLst/>
                <a:latin typeface="Söhne"/>
              </a:rPr>
              <a:t>Data Transmission:</a:t>
            </a:r>
            <a:endParaRPr lang="en-US" b="0" i="0" dirty="0">
              <a:solidFill>
                <a:schemeClr val="bg2">
                  <a:lumMod val="50000"/>
                </a:schemeClr>
              </a:solidFill>
              <a:effectLst/>
              <a:latin typeface="Söhne"/>
            </a:endParaRPr>
          </a:p>
          <a:p>
            <a:pPr marL="0" indent="0" algn="l">
              <a:buNone/>
            </a:pPr>
            <a:r>
              <a:rPr lang="en-US" b="0" i="0" dirty="0">
                <a:solidFill>
                  <a:schemeClr val="bg1"/>
                </a:solidFill>
                <a:effectLst/>
                <a:latin typeface="Söhne"/>
              </a:rPr>
              <a:t>Establish a data transmission mechanism to send the processed sensor data to a central server or cloud platform. You can use protocols like HTTP, MQTT, or WebSocket for this purpose.</a:t>
            </a:r>
          </a:p>
          <a:p>
            <a:pPr marL="0" indent="0" algn="l">
              <a:buNone/>
            </a:pPr>
            <a:r>
              <a:rPr lang="en-US" b="0" i="0" dirty="0" err="1">
                <a:solidFill>
                  <a:schemeClr val="bg1"/>
                </a:solidFill>
                <a:effectLst/>
                <a:latin typeface="Söhne"/>
              </a:rPr>
              <a:t>Datas</a:t>
            </a:r>
            <a:r>
              <a:rPr lang="en-US" b="0" i="0" dirty="0">
                <a:solidFill>
                  <a:schemeClr val="bg1"/>
                </a:solidFill>
                <a:effectLst/>
                <a:latin typeface="Söhne"/>
              </a:rPr>
              <a:t> are transmit in the shopping mall main server.</a:t>
            </a:r>
          </a:p>
          <a:p>
            <a:pPr marL="0" indent="0">
              <a:buNone/>
            </a:pPr>
            <a:r>
              <a:rPr lang="en-US" b="1" i="0" dirty="0">
                <a:solidFill>
                  <a:schemeClr val="bg2">
                    <a:lumMod val="50000"/>
                  </a:schemeClr>
                </a:solidFill>
                <a:effectLst/>
                <a:latin typeface="Söhne"/>
              </a:rPr>
              <a:t>Real-Time Updates to Mobile App:</a:t>
            </a:r>
            <a:r>
              <a:rPr lang="en-US" b="0" i="0" dirty="0">
                <a:solidFill>
                  <a:schemeClr val="bg2">
                    <a:lumMod val="50000"/>
                  </a:schemeClr>
                </a:solidFill>
                <a:effectLst/>
                <a:latin typeface="Söhne"/>
              </a:rPr>
              <a:t> </a:t>
            </a:r>
            <a:endParaRPr lang="en-US" dirty="0">
              <a:solidFill>
                <a:srgbClr val="374151"/>
              </a:solidFill>
              <a:latin typeface="Söhne"/>
            </a:endParaRPr>
          </a:p>
          <a:p>
            <a:pPr marL="0" indent="0">
              <a:buNone/>
            </a:pPr>
            <a:r>
              <a:rPr lang="en-US" b="0" i="0" dirty="0">
                <a:solidFill>
                  <a:schemeClr val="bg1"/>
                </a:solidFill>
                <a:effectLst/>
                <a:latin typeface="Söhne"/>
              </a:rPr>
              <a:t>Ensure that the mobile app can periodically request and receive real-time parking availability updates from the server or cloud platform.</a:t>
            </a:r>
          </a:p>
          <a:p>
            <a:pPr marL="0" indent="0">
              <a:buNone/>
            </a:pPr>
            <a:r>
              <a:rPr lang="en-US" dirty="0">
                <a:solidFill>
                  <a:schemeClr val="bg1"/>
                </a:solidFill>
                <a:latin typeface="Söhne"/>
              </a:rPr>
              <a:t>Mobile is developed using python.</a:t>
            </a:r>
          </a:p>
          <a:p>
            <a:pPr marL="0" indent="0">
              <a:buNone/>
            </a:pPr>
            <a:r>
              <a:rPr lang="en-US" dirty="0">
                <a:solidFill>
                  <a:schemeClr val="bg1"/>
                </a:solidFill>
                <a:latin typeface="Söhne"/>
              </a:rPr>
              <a:t>Make app for parking .</a:t>
            </a:r>
            <a:endParaRPr lang="en-US" dirty="0">
              <a:solidFill>
                <a:schemeClr val="bg1"/>
              </a:solidFill>
            </a:endParaRPr>
          </a:p>
        </p:txBody>
      </p:sp>
      <p:pic>
        <p:nvPicPr>
          <p:cNvPr id="4102" name="Picture 6" descr="Download Python Logo PNG Vector | GSS TECHNOLOGY">
            <a:extLst>
              <a:ext uri="{FF2B5EF4-FFF2-40B4-BE49-F238E27FC236}">
                <a16:creationId xmlns:a16="http://schemas.microsoft.com/office/drawing/2014/main" id="{E6FF06EC-400E-47E8-ED33-3DC0A3869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9894" y="4092271"/>
            <a:ext cx="2511083" cy="25110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34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mart Parking System Talking of the above mentioned figure, it depicts ...">
            <a:extLst>
              <a:ext uri="{FF2B5EF4-FFF2-40B4-BE49-F238E27FC236}">
                <a16:creationId xmlns:a16="http://schemas.microsoft.com/office/drawing/2014/main" id="{CD30A879-9361-5CBB-8DBF-4241E2AF3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15" y="0"/>
            <a:ext cx="759655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t's Time for Smart Parking Now!">
            <a:extLst>
              <a:ext uri="{FF2B5EF4-FFF2-40B4-BE49-F238E27FC236}">
                <a16:creationId xmlns:a16="http://schemas.microsoft.com/office/drawing/2014/main" id="{98B41A55-11FF-ED85-AF5A-512CF270B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3669" y="2092569"/>
            <a:ext cx="3778793"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911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2068-183E-4E8B-E55C-EB5CB369F7DB}"/>
              </a:ext>
            </a:extLst>
          </p:cNvPr>
          <p:cNvSpPr>
            <a:spLocks noGrp="1"/>
          </p:cNvSpPr>
          <p:nvPr>
            <p:ph type="title"/>
          </p:nvPr>
        </p:nvSpPr>
        <p:spPr>
          <a:xfrm>
            <a:off x="730596" y="539005"/>
            <a:ext cx="9905998" cy="1478570"/>
          </a:xfrm>
        </p:spPr>
        <p:txBody>
          <a:bodyPr/>
          <a:lstStyle/>
          <a:p>
            <a:pPr algn="ctr"/>
            <a:r>
              <a:rPr lang="en-US" b="1" i="0" dirty="0">
                <a:solidFill>
                  <a:schemeClr val="bg2">
                    <a:lumMod val="75000"/>
                  </a:schemeClr>
                </a:solidFill>
                <a:effectLst/>
                <a:latin typeface="FrankRuehl" panose="020E0503060101010101" pitchFamily="34" charset="-79"/>
                <a:cs typeface="FrankRuehl" panose="020E0503060101010101" pitchFamily="34" charset="-79"/>
              </a:rPr>
              <a:t>Conclusion</a:t>
            </a:r>
            <a:endParaRPr lang="en-US" dirty="0">
              <a:solidFill>
                <a:schemeClr val="bg2">
                  <a:lumMod val="75000"/>
                </a:schemeClr>
              </a:solidFill>
              <a:latin typeface="FrankRuehl" panose="020E0503060101010101" pitchFamily="34" charset="-79"/>
              <a:cs typeface="FrankRuehl" panose="020E0503060101010101" pitchFamily="34" charset="-79"/>
            </a:endParaRPr>
          </a:p>
        </p:txBody>
      </p:sp>
      <p:sp>
        <p:nvSpPr>
          <p:cNvPr id="3" name="Content Placeholder 2">
            <a:extLst>
              <a:ext uri="{FF2B5EF4-FFF2-40B4-BE49-F238E27FC236}">
                <a16:creationId xmlns:a16="http://schemas.microsoft.com/office/drawing/2014/main" id="{0CBC07F7-63F8-55FD-1A18-A8ABAEBCC279}"/>
              </a:ext>
            </a:extLst>
          </p:cNvPr>
          <p:cNvSpPr>
            <a:spLocks noGrp="1"/>
          </p:cNvSpPr>
          <p:nvPr>
            <p:ph idx="1"/>
          </p:nvPr>
        </p:nvSpPr>
        <p:spPr>
          <a:xfrm>
            <a:off x="1472717" y="2196478"/>
            <a:ext cx="9905999" cy="3541714"/>
          </a:xfrm>
        </p:spPr>
        <p:txBody>
          <a:bodyPr>
            <a:normAutofit fontScale="92500" lnSpcReduction="20000"/>
          </a:bodyPr>
          <a:lstStyle/>
          <a:p>
            <a:pPr marL="0" indent="0" algn="l">
              <a:buNone/>
            </a:pPr>
            <a:r>
              <a:rPr lang="en-US" sz="2800" b="0" i="0" dirty="0">
                <a:solidFill>
                  <a:srgbClr val="212529"/>
                </a:solidFill>
                <a:effectLst/>
                <a:latin typeface="Söhne"/>
              </a:rPr>
              <a:t>The development of the Internet of Things and cloud technology opens up new opportunities for smart cities. Smart parking has always been the backbone of building smart cities. IoT-based smart parking system offers real-time slots, parking procedures, information and improves users’ ability to save time on proper parking. It helps to solve growing traffic congestion concerns. As for future work, users can book parking in a remote location. GPS, reservations, and license plate scanners can be included in the future.</a:t>
            </a:r>
          </a:p>
          <a:p>
            <a:endParaRPr lang="en-US" sz="2800" dirty="0">
              <a:solidFill>
                <a:schemeClr val="bg1"/>
              </a:solidFill>
            </a:endParaRPr>
          </a:p>
        </p:txBody>
      </p:sp>
    </p:spTree>
    <p:extLst>
      <p:ext uri="{BB962C8B-B14F-4D97-AF65-F5344CB8AC3E}">
        <p14:creationId xmlns:p14="http://schemas.microsoft.com/office/powerpoint/2010/main" val="4093590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7D62F-384C-9815-6A7C-06CD5E2E75FB}"/>
              </a:ext>
            </a:extLst>
          </p:cNvPr>
          <p:cNvSpPr>
            <a:spLocks noGrp="1"/>
          </p:cNvSpPr>
          <p:nvPr>
            <p:ph type="title"/>
          </p:nvPr>
        </p:nvSpPr>
        <p:spPr>
          <a:xfrm>
            <a:off x="1141413" y="618518"/>
            <a:ext cx="9905998" cy="1478570"/>
          </a:xfrm>
        </p:spPr>
        <p:txBody>
          <a:bodyPr/>
          <a:lstStyle/>
          <a:p>
            <a:r>
              <a:rPr lang="en-US" dirty="0">
                <a:solidFill>
                  <a:schemeClr val="bg2"/>
                </a:solidFill>
                <a:latin typeface="FrankRuehl" panose="020E0503060101010101" pitchFamily="34" charset="-79"/>
                <a:cs typeface="FrankRuehl" panose="020E0503060101010101" pitchFamily="34" charset="-79"/>
              </a:rPr>
              <a:t>PROBLEM:</a:t>
            </a:r>
          </a:p>
        </p:txBody>
      </p:sp>
      <p:sp>
        <p:nvSpPr>
          <p:cNvPr id="3" name="Content Placeholder 2">
            <a:extLst>
              <a:ext uri="{FF2B5EF4-FFF2-40B4-BE49-F238E27FC236}">
                <a16:creationId xmlns:a16="http://schemas.microsoft.com/office/drawing/2014/main" id="{434F1550-C7D9-795F-CB21-BD2D0DCA2AE3}"/>
              </a:ext>
            </a:extLst>
          </p:cNvPr>
          <p:cNvSpPr>
            <a:spLocks noGrp="1"/>
          </p:cNvSpPr>
          <p:nvPr>
            <p:ph idx="1"/>
          </p:nvPr>
        </p:nvSpPr>
        <p:spPr/>
        <p:txBody>
          <a:bodyPr>
            <a:normAutofit/>
          </a:bodyPr>
          <a:lstStyle/>
          <a:p>
            <a:pPr marL="0" indent="0">
              <a:buNone/>
            </a:pPr>
            <a:r>
              <a:rPr lang="en-US" sz="2800" dirty="0">
                <a:solidFill>
                  <a:schemeClr val="bg1"/>
                </a:solidFill>
                <a:latin typeface="Söhne"/>
              </a:rPr>
              <a:t>A popular shopping mall(Bharat) has parking place in first floor.</a:t>
            </a:r>
          </a:p>
          <a:p>
            <a:pPr marL="0" indent="0">
              <a:buNone/>
            </a:pPr>
            <a:r>
              <a:rPr lang="en-US" sz="2800" dirty="0">
                <a:solidFill>
                  <a:schemeClr val="bg1"/>
                </a:solidFill>
                <a:latin typeface="Söhne"/>
              </a:rPr>
              <a:t>maximum 200 vehicles can park there.</a:t>
            </a:r>
          </a:p>
          <a:p>
            <a:pPr marL="0" indent="0">
              <a:buNone/>
            </a:pPr>
            <a:r>
              <a:rPr lang="en-US" sz="2800" dirty="0">
                <a:solidFill>
                  <a:schemeClr val="bg1"/>
                </a:solidFill>
                <a:latin typeface="Söhne"/>
              </a:rPr>
              <a:t>Is there parking space? isn't it? and how easy it can make parking?</a:t>
            </a:r>
          </a:p>
          <a:p>
            <a:pPr marL="0" indent="0">
              <a:buNone/>
            </a:pPr>
            <a:r>
              <a:rPr lang="en-US" sz="2800" dirty="0">
                <a:solidFill>
                  <a:schemeClr val="bg1"/>
                </a:solidFill>
                <a:latin typeface="Söhne"/>
              </a:rPr>
              <a:t>By using IoT(Internet Of Things).</a:t>
            </a:r>
          </a:p>
        </p:txBody>
      </p:sp>
    </p:spTree>
    <p:extLst>
      <p:ext uri="{BB962C8B-B14F-4D97-AF65-F5344CB8AC3E}">
        <p14:creationId xmlns:p14="http://schemas.microsoft.com/office/powerpoint/2010/main" val="1865669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23C3A-F763-415C-39CF-10889B284486}"/>
              </a:ext>
            </a:extLst>
          </p:cNvPr>
          <p:cNvSpPr>
            <a:spLocks noGrp="1"/>
          </p:cNvSpPr>
          <p:nvPr>
            <p:ph idx="1"/>
          </p:nvPr>
        </p:nvSpPr>
        <p:spPr>
          <a:xfrm>
            <a:off x="1143000" y="2700997"/>
            <a:ext cx="9905999" cy="2391508"/>
          </a:xfrm>
        </p:spPr>
        <p:txBody>
          <a:bodyPr>
            <a:normAutofit/>
          </a:bodyPr>
          <a:lstStyle/>
          <a:p>
            <a:pPr marL="0" indent="0" algn="ctr">
              <a:buNone/>
            </a:pPr>
            <a:r>
              <a:rPr lang="en-US" sz="5400" dirty="0">
                <a:solidFill>
                  <a:schemeClr val="bg2">
                    <a:lumMod val="75000"/>
                  </a:schemeClr>
                </a:solidFill>
                <a:latin typeface="AR DECODE" panose="02000000000000000000" pitchFamily="2" charset="0"/>
              </a:rPr>
              <a:t>Thank you!</a:t>
            </a:r>
          </a:p>
        </p:txBody>
      </p:sp>
    </p:spTree>
    <p:extLst>
      <p:ext uri="{BB962C8B-B14F-4D97-AF65-F5344CB8AC3E}">
        <p14:creationId xmlns:p14="http://schemas.microsoft.com/office/powerpoint/2010/main" val="246518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5BEF-5B56-E23F-CCBB-DDCB97B267EA}"/>
              </a:ext>
            </a:extLst>
          </p:cNvPr>
          <p:cNvSpPr>
            <a:spLocks noGrp="1"/>
          </p:cNvSpPr>
          <p:nvPr>
            <p:ph type="title"/>
          </p:nvPr>
        </p:nvSpPr>
        <p:spPr>
          <a:xfrm>
            <a:off x="1141413" y="618518"/>
            <a:ext cx="8983248" cy="1478570"/>
          </a:xfrm>
        </p:spPr>
        <p:txBody>
          <a:bodyPr/>
          <a:lstStyle/>
          <a:p>
            <a:pPr algn="ctr"/>
            <a:r>
              <a:rPr lang="en-US" b="1" cap="none" spc="50" dirty="0">
                <a:ln w="0"/>
                <a:solidFill>
                  <a:schemeClr val="bg2"/>
                </a:solidFill>
                <a:effectLst>
                  <a:innerShdw blurRad="63500" dist="50800" dir="13500000">
                    <a:srgbClr val="000000">
                      <a:alpha val="50000"/>
                    </a:srgbClr>
                  </a:innerShdw>
                </a:effectLst>
                <a:latin typeface="FrankRuehl" panose="020E0503060101010101" pitchFamily="34" charset="-79"/>
                <a:cs typeface="FrankRuehl" panose="020E0503060101010101" pitchFamily="34" charset="-79"/>
              </a:rPr>
              <a:t>Definition</a:t>
            </a:r>
          </a:p>
        </p:txBody>
      </p:sp>
      <p:sp>
        <p:nvSpPr>
          <p:cNvPr id="3" name="Content Placeholder 2">
            <a:extLst>
              <a:ext uri="{FF2B5EF4-FFF2-40B4-BE49-F238E27FC236}">
                <a16:creationId xmlns:a16="http://schemas.microsoft.com/office/drawing/2014/main" id="{F3C6905B-E5B3-DB30-9BEC-D33C493E53BD}"/>
              </a:ext>
            </a:extLst>
          </p:cNvPr>
          <p:cNvSpPr>
            <a:spLocks noGrp="1"/>
          </p:cNvSpPr>
          <p:nvPr>
            <p:ph idx="1"/>
          </p:nvPr>
        </p:nvSpPr>
        <p:spPr/>
        <p:txBody>
          <a:bodyPr>
            <a:normAutofit/>
          </a:bodyPr>
          <a:lstStyle/>
          <a:p>
            <a:r>
              <a:rPr lang="en-US" b="0" i="0" dirty="0">
                <a:solidFill>
                  <a:schemeClr val="bg1"/>
                </a:solidFill>
                <a:effectLst/>
                <a:latin typeface="Söhne"/>
              </a:rPr>
              <a:t>The project involves integrating IoT sensors into public transportation vehicles to monitor ridership, track locations, and predict arrival times. The goal is to provide real-time transit information to the public through a public platform, enhancing the efficiency and quality of public transportation services. This project includes defining objectives, designing the IoT sensor system, developing the real-time transit information platform, and integrating them using IoT technology and Python.</a:t>
            </a:r>
            <a:endParaRPr lang="en-US" dirty="0">
              <a:solidFill>
                <a:schemeClr val="bg1"/>
              </a:solidFill>
              <a:latin typeface="Söhne"/>
            </a:endParaRPr>
          </a:p>
        </p:txBody>
      </p:sp>
    </p:spTree>
    <p:extLst>
      <p:ext uri="{BB962C8B-B14F-4D97-AF65-F5344CB8AC3E}">
        <p14:creationId xmlns:p14="http://schemas.microsoft.com/office/powerpoint/2010/main" val="75057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068A761-74FC-FE77-32BB-F8A376400C68}"/>
              </a:ext>
            </a:extLst>
          </p:cNvPr>
          <p:cNvGraphicFramePr/>
          <p:nvPr>
            <p:extLst>
              <p:ext uri="{D42A27DB-BD31-4B8C-83A1-F6EECF244321}">
                <p14:modId xmlns:p14="http://schemas.microsoft.com/office/powerpoint/2010/main" val="4122250255"/>
              </p:ext>
            </p:extLst>
          </p:nvPr>
        </p:nvGraphicFramePr>
        <p:xfrm>
          <a:off x="1073425" y="534135"/>
          <a:ext cx="10760765" cy="5628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261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D594-CE12-33B6-F2FD-72EC5E4D92EA}"/>
              </a:ext>
            </a:extLst>
          </p:cNvPr>
          <p:cNvSpPr>
            <a:spLocks noGrp="1"/>
          </p:cNvSpPr>
          <p:nvPr>
            <p:ph type="title"/>
          </p:nvPr>
        </p:nvSpPr>
        <p:spPr>
          <a:xfrm>
            <a:off x="927652" y="327514"/>
            <a:ext cx="9905998" cy="1478570"/>
          </a:xfrm>
        </p:spPr>
        <p:txBody>
          <a:bodyPr/>
          <a:lstStyle/>
          <a:p>
            <a:r>
              <a:rPr lang="en-US" b="1" cap="none" spc="50" dirty="0">
                <a:ln w="0"/>
                <a:solidFill>
                  <a:schemeClr val="bg2"/>
                </a:solidFill>
                <a:effectLst>
                  <a:innerShdw blurRad="63500" dist="50800" dir="13500000">
                    <a:srgbClr val="000000">
                      <a:alpha val="50000"/>
                    </a:srgbClr>
                  </a:innerShdw>
                </a:effectLst>
                <a:latin typeface="FrankRuehl" panose="020E0503060101010101" pitchFamily="34" charset="-79"/>
                <a:cs typeface="FrankRuehl" panose="020E0503060101010101" pitchFamily="34" charset="-79"/>
              </a:rPr>
              <a:t>OBJECTIVES:</a:t>
            </a:r>
          </a:p>
        </p:txBody>
      </p:sp>
      <p:sp>
        <p:nvSpPr>
          <p:cNvPr id="3" name="Content Placeholder 2">
            <a:extLst>
              <a:ext uri="{FF2B5EF4-FFF2-40B4-BE49-F238E27FC236}">
                <a16:creationId xmlns:a16="http://schemas.microsoft.com/office/drawing/2014/main" id="{9B56EA7F-A9B1-08D4-7954-2F02F93B31C0}"/>
              </a:ext>
            </a:extLst>
          </p:cNvPr>
          <p:cNvSpPr>
            <a:spLocks noGrp="1"/>
          </p:cNvSpPr>
          <p:nvPr>
            <p:ph idx="1"/>
          </p:nvPr>
        </p:nvSpPr>
        <p:spPr>
          <a:xfrm>
            <a:off x="927652" y="1806084"/>
            <a:ext cx="10119759" cy="4144142"/>
          </a:xfrm>
        </p:spPr>
        <p:txBody>
          <a:bodyPr>
            <a:normAutofit fontScale="85000" lnSpcReduction="10000"/>
          </a:bodyPr>
          <a:lstStyle/>
          <a:p>
            <a:pPr algn="l">
              <a:buFont typeface="+mj-lt"/>
              <a:buAutoNum type="arabicPeriod"/>
            </a:pPr>
            <a:r>
              <a:rPr lang="en-US" b="1" i="0" dirty="0">
                <a:solidFill>
                  <a:schemeClr val="bg2">
                    <a:lumMod val="75000"/>
                  </a:schemeClr>
                </a:solidFill>
                <a:effectLst/>
                <a:latin typeface="Söhne"/>
              </a:rPr>
              <a:t>Real-time Parking Space Monitoring:</a:t>
            </a:r>
            <a:r>
              <a:rPr lang="en-US" b="0" i="0" dirty="0">
                <a:solidFill>
                  <a:schemeClr val="bg2">
                    <a:lumMod val="75000"/>
                  </a:schemeClr>
                </a:solidFill>
                <a:effectLst/>
                <a:latin typeface="Söhne"/>
              </a:rPr>
              <a:t> </a:t>
            </a:r>
          </a:p>
          <a:p>
            <a:pPr marL="0" indent="0" algn="l">
              <a:buNone/>
            </a:pPr>
            <a:r>
              <a:rPr lang="en-US" b="0" i="0" dirty="0">
                <a:solidFill>
                  <a:schemeClr val="bg1"/>
                </a:solidFill>
                <a:effectLst/>
                <a:latin typeface="Söhne"/>
              </a:rPr>
              <a:t>Develop a system that monitors parking spaces in real-time using IoT sensors to detect occupancy and vacancy accurately.</a:t>
            </a:r>
          </a:p>
          <a:p>
            <a:pPr algn="l">
              <a:buFont typeface="+mj-lt"/>
              <a:buAutoNum type="arabicPeriod"/>
            </a:pPr>
            <a:r>
              <a:rPr lang="en-US" b="1" i="0" dirty="0">
                <a:solidFill>
                  <a:schemeClr val="bg2">
                    <a:lumMod val="75000"/>
                  </a:schemeClr>
                </a:solidFill>
                <a:effectLst/>
                <a:latin typeface="Söhne"/>
              </a:rPr>
              <a:t>Mobile App Integration:</a:t>
            </a:r>
            <a:r>
              <a:rPr lang="en-US" b="0" i="0" dirty="0">
                <a:solidFill>
                  <a:schemeClr val="bg2">
                    <a:lumMod val="75000"/>
                  </a:schemeClr>
                </a:solidFill>
                <a:effectLst/>
                <a:latin typeface="Söhne"/>
              </a:rPr>
              <a:t> </a:t>
            </a:r>
          </a:p>
          <a:p>
            <a:pPr marL="0" indent="0" algn="l">
              <a:buNone/>
            </a:pPr>
            <a:r>
              <a:rPr lang="en-US" b="0" i="0" dirty="0">
                <a:solidFill>
                  <a:schemeClr val="bg1"/>
                </a:solidFill>
                <a:effectLst/>
                <a:latin typeface="Söhne"/>
              </a:rPr>
              <a:t>Create a user-friendly mobile application that allows drivers to access real-time parking availability information, make reservations, and navigate to available parking spots conveniently</a:t>
            </a:r>
            <a:r>
              <a:rPr lang="en-US" b="0" i="0" dirty="0">
                <a:solidFill>
                  <a:srgbClr val="374151"/>
                </a:solidFill>
                <a:effectLst/>
                <a:latin typeface="Söhne"/>
              </a:rPr>
              <a:t>.</a:t>
            </a:r>
          </a:p>
          <a:p>
            <a:pPr algn="l">
              <a:buFont typeface="+mj-lt"/>
              <a:buAutoNum type="arabicPeriod"/>
            </a:pPr>
            <a:r>
              <a:rPr lang="en-US" b="1" i="0" dirty="0">
                <a:solidFill>
                  <a:schemeClr val="bg2">
                    <a:lumMod val="75000"/>
                  </a:schemeClr>
                </a:solidFill>
                <a:effectLst/>
                <a:latin typeface="Söhne"/>
              </a:rPr>
              <a:t>Efficient Parking Guidance</a:t>
            </a:r>
            <a:r>
              <a:rPr lang="en-US" b="1" i="0" dirty="0">
                <a:solidFill>
                  <a:srgbClr val="374151"/>
                </a:solidFill>
                <a:effectLst/>
                <a:latin typeface="Söhne"/>
              </a:rPr>
              <a:t>:</a:t>
            </a:r>
            <a:r>
              <a:rPr lang="en-US" b="0" i="0" dirty="0">
                <a:solidFill>
                  <a:srgbClr val="374151"/>
                </a:solidFill>
                <a:effectLst/>
                <a:latin typeface="Söhne"/>
              </a:rPr>
              <a:t> </a:t>
            </a:r>
          </a:p>
          <a:p>
            <a:pPr marL="0" indent="0" algn="l">
              <a:buNone/>
            </a:pPr>
            <a:r>
              <a:rPr lang="en-US" b="0" i="0" dirty="0">
                <a:solidFill>
                  <a:schemeClr val="bg1"/>
                </a:solidFill>
                <a:effectLst/>
                <a:latin typeface="Söhne"/>
              </a:rPr>
              <a:t>Implement a smart parking guidance system that directs drivers to available parking spaces through clear signage, mobile app notifications, and guidance within the parking facility.</a:t>
            </a:r>
          </a:p>
          <a:p>
            <a:endParaRPr lang="en-US" dirty="0"/>
          </a:p>
        </p:txBody>
      </p:sp>
    </p:spTree>
    <p:extLst>
      <p:ext uri="{BB962C8B-B14F-4D97-AF65-F5344CB8AC3E}">
        <p14:creationId xmlns:p14="http://schemas.microsoft.com/office/powerpoint/2010/main" val="3761360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6281-DD8A-986C-D380-CFC35030AC6A}"/>
              </a:ext>
            </a:extLst>
          </p:cNvPr>
          <p:cNvSpPr>
            <a:spLocks noGrp="1"/>
          </p:cNvSpPr>
          <p:nvPr>
            <p:ph type="title"/>
          </p:nvPr>
        </p:nvSpPr>
        <p:spPr>
          <a:xfrm>
            <a:off x="1094168" y="46378"/>
            <a:ext cx="9905998" cy="1325217"/>
          </a:xfrm>
        </p:spPr>
        <p:txBody>
          <a:bodyPr/>
          <a:lstStyle/>
          <a:p>
            <a:pPr algn="ctr"/>
            <a:r>
              <a:rPr lang="en-US" dirty="0">
                <a:solidFill>
                  <a:schemeClr val="bg2">
                    <a:lumMod val="75000"/>
                  </a:schemeClr>
                </a:solidFill>
                <a:latin typeface="FrankRuehl" panose="020E0503060101010101" pitchFamily="34" charset="-79"/>
                <a:cs typeface="FrankRuehl" panose="020E0503060101010101" pitchFamily="34" charset="-79"/>
              </a:rPr>
              <a:t>IOT SENSOR DESIGNS</a:t>
            </a:r>
            <a:r>
              <a:rPr lang="en-US" dirty="0">
                <a:solidFill>
                  <a:schemeClr val="bg2">
                    <a:lumMod val="75000"/>
                  </a:schemeClr>
                </a:solidFill>
              </a:rPr>
              <a:t>:</a:t>
            </a:r>
          </a:p>
        </p:txBody>
      </p:sp>
      <p:sp>
        <p:nvSpPr>
          <p:cNvPr id="3" name="Content Placeholder 2">
            <a:extLst>
              <a:ext uri="{FF2B5EF4-FFF2-40B4-BE49-F238E27FC236}">
                <a16:creationId xmlns:a16="http://schemas.microsoft.com/office/drawing/2014/main" id="{D7676DED-ECE7-D579-CBC8-3E1CC2ED65B7}"/>
              </a:ext>
            </a:extLst>
          </p:cNvPr>
          <p:cNvSpPr>
            <a:spLocks noGrp="1"/>
          </p:cNvSpPr>
          <p:nvPr>
            <p:ph idx="1"/>
          </p:nvPr>
        </p:nvSpPr>
        <p:spPr>
          <a:xfrm>
            <a:off x="874644" y="1272210"/>
            <a:ext cx="10345046" cy="4373218"/>
          </a:xfrm>
        </p:spPr>
        <p:txBody>
          <a:bodyPr numCol="3">
            <a:normAutofit/>
          </a:bodyPr>
          <a:lstStyle/>
          <a:p>
            <a:pPr marL="0" indent="0" algn="l">
              <a:buNone/>
            </a:pPr>
            <a:r>
              <a:rPr lang="en-US" b="1" i="0" dirty="0">
                <a:solidFill>
                  <a:schemeClr val="bg2">
                    <a:lumMod val="50000"/>
                  </a:schemeClr>
                </a:solidFill>
                <a:effectLst/>
                <a:latin typeface="Söhne"/>
              </a:rPr>
              <a:t>1.Sensor Requirements:</a:t>
            </a:r>
            <a:endParaRPr lang="en-US" b="0" i="0" dirty="0">
              <a:solidFill>
                <a:schemeClr val="bg2">
                  <a:lumMod val="50000"/>
                </a:schemeClr>
              </a:solidFill>
              <a:effectLst/>
              <a:latin typeface="Söhne"/>
            </a:endParaRPr>
          </a:p>
          <a:p>
            <a:pPr algn="just">
              <a:buFont typeface="Arial" panose="020B0604020202020204" pitchFamily="34" charset="0"/>
              <a:buChar char="•"/>
            </a:pPr>
            <a:r>
              <a:rPr lang="en-US" b="0" i="0" dirty="0">
                <a:solidFill>
                  <a:schemeClr val="bg1"/>
                </a:solidFill>
                <a:effectLst/>
                <a:latin typeface="Söhne"/>
              </a:rPr>
              <a:t>Determine the specific requirements for your IoT sensors, including the type of sensor ( ultrasonic, infrared, magnetic) and the level of accuracy needed.</a:t>
            </a:r>
          </a:p>
          <a:p>
            <a:pPr algn="l"/>
            <a:endParaRPr lang="en-US" b="1" i="0" dirty="0">
              <a:solidFill>
                <a:srgbClr val="374151"/>
              </a:solidFill>
              <a:effectLst/>
              <a:latin typeface="Söhne"/>
            </a:endParaRPr>
          </a:p>
          <a:p>
            <a:pPr marL="0" indent="0" algn="l">
              <a:buNone/>
            </a:pPr>
            <a:r>
              <a:rPr lang="en-US" b="1" dirty="0">
                <a:solidFill>
                  <a:srgbClr val="374151"/>
                </a:solidFill>
                <a:latin typeface="Söhne"/>
              </a:rPr>
              <a:t>  </a:t>
            </a:r>
          </a:p>
          <a:p>
            <a:pPr marL="0" indent="0" algn="l">
              <a:buNone/>
            </a:pPr>
            <a:endParaRPr lang="en-US" b="1" i="0" dirty="0">
              <a:solidFill>
                <a:srgbClr val="374151"/>
              </a:solidFill>
              <a:effectLst/>
              <a:latin typeface="Söhne"/>
            </a:endParaRPr>
          </a:p>
          <a:p>
            <a:pPr marL="0" indent="0" algn="l">
              <a:buNone/>
            </a:pPr>
            <a:endParaRPr lang="en-US" b="1" dirty="0">
              <a:solidFill>
                <a:srgbClr val="374151"/>
              </a:solidFill>
              <a:latin typeface="Söhne"/>
            </a:endParaRPr>
          </a:p>
          <a:p>
            <a:pPr marL="0" indent="0" algn="l">
              <a:buNone/>
            </a:pPr>
            <a:endParaRPr lang="en-US" b="1" i="0" dirty="0">
              <a:solidFill>
                <a:srgbClr val="374151"/>
              </a:solidFill>
              <a:effectLst/>
              <a:latin typeface="Söhne"/>
            </a:endParaRPr>
          </a:p>
          <a:p>
            <a:pPr marL="0" indent="0" algn="l">
              <a:buNone/>
            </a:pPr>
            <a:endParaRPr lang="en-US" b="1" dirty="0">
              <a:solidFill>
                <a:srgbClr val="374151"/>
              </a:solidFill>
              <a:latin typeface="Söhne"/>
            </a:endParaRPr>
          </a:p>
          <a:p>
            <a:pPr marL="0" indent="0" algn="l">
              <a:buNone/>
            </a:pPr>
            <a:endParaRPr lang="en-US" b="1" i="0" dirty="0">
              <a:solidFill>
                <a:srgbClr val="374151"/>
              </a:solidFill>
              <a:effectLst/>
              <a:latin typeface="Söhne"/>
            </a:endParaRPr>
          </a:p>
          <a:p>
            <a:pPr marL="0" indent="0" algn="l">
              <a:buNone/>
            </a:pPr>
            <a:endParaRPr lang="en-US" b="1" dirty="0">
              <a:solidFill>
                <a:srgbClr val="374151"/>
              </a:solidFill>
              <a:latin typeface="Söhne"/>
            </a:endParaRPr>
          </a:p>
          <a:p>
            <a:pPr marL="0" indent="0" algn="l">
              <a:buNone/>
            </a:pPr>
            <a:r>
              <a:rPr lang="en-US" b="1" i="0" dirty="0">
                <a:solidFill>
                  <a:srgbClr val="374151"/>
                </a:solidFill>
                <a:effectLst/>
                <a:latin typeface="Söhne"/>
              </a:rPr>
              <a:t>2. </a:t>
            </a:r>
            <a:r>
              <a:rPr lang="en-US" b="1" i="0" dirty="0">
                <a:solidFill>
                  <a:schemeClr val="bg2">
                    <a:lumMod val="50000"/>
                  </a:schemeClr>
                </a:solidFill>
                <a:effectLst/>
                <a:latin typeface="Söhne"/>
              </a:rPr>
              <a:t>Sensor Placement</a:t>
            </a:r>
            <a:r>
              <a:rPr lang="en-US" b="1" i="0" dirty="0">
                <a:solidFill>
                  <a:srgbClr val="374151"/>
                </a:solidFill>
                <a:effectLst/>
                <a:latin typeface="Söhne"/>
              </a:rPr>
              <a:t>:</a:t>
            </a:r>
            <a:endParaRPr lang="en-US" b="0" i="0" dirty="0">
              <a:solidFill>
                <a:srgbClr val="374151"/>
              </a:solidFill>
              <a:effectLst/>
              <a:latin typeface="Söhne"/>
            </a:endParaRPr>
          </a:p>
          <a:p>
            <a:pPr algn="l">
              <a:buFont typeface="Arial" panose="020B0604020202020204" pitchFamily="34" charset="0"/>
              <a:buChar char="•"/>
            </a:pPr>
            <a:r>
              <a:rPr lang="en-US" b="0" i="0" dirty="0">
                <a:solidFill>
                  <a:schemeClr val="bg1"/>
                </a:solidFill>
                <a:effectLst/>
                <a:latin typeface="Söhne"/>
              </a:rPr>
              <a:t>Identify optimal locations for sensor placement within parking spaces. Consider factors such as visibility, protection from weather, and accessibility for maintenance.</a:t>
            </a:r>
          </a:p>
        </p:txBody>
      </p:sp>
      <p:pic>
        <p:nvPicPr>
          <p:cNvPr id="2056" name="Picture 8" descr="HC-SR04 Cheap Ultrasonic Sensor Ultrasonic Sensors | JSumo.com">
            <a:extLst>
              <a:ext uri="{FF2B5EF4-FFF2-40B4-BE49-F238E27FC236}">
                <a16:creationId xmlns:a16="http://schemas.microsoft.com/office/drawing/2014/main" id="{47E08B4C-D8BD-70DC-46FA-2580E4A10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374" y="1800665"/>
            <a:ext cx="2868247" cy="289794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BB7FED-35C7-3AC1-ECA1-4CFB2343EDE4}"/>
              </a:ext>
            </a:extLst>
          </p:cNvPr>
          <p:cNvSpPr txBox="1"/>
          <p:nvPr/>
        </p:nvSpPr>
        <p:spPr>
          <a:xfrm>
            <a:off x="4742374" y="4816248"/>
            <a:ext cx="2868247" cy="400110"/>
          </a:xfrm>
          <a:prstGeom prst="rect">
            <a:avLst/>
          </a:prstGeom>
          <a:noFill/>
        </p:spPr>
        <p:txBody>
          <a:bodyPr wrap="square" rtlCol="0">
            <a:spAutoFit/>
          </a:bodyPr>
          <a:lstStyle/>
          <a:p>
            <a:r>
              <a:rPr lang="en-US" sz="2000" dirty="0">
                <a:solidFill>
                  <a:schemeClr val="bg1">
                    <a:lumMod val="95000"/>
                    <a:lumOff val="5000"/>
                  </a:schemeClr>
                </a:solidFill>
                <a:latin typeface="FrankRuehl" panose="020E0503060101010101" pitchFamily="34" charset="-79"/>
                <a:cs typeface="FrankRuehl" panose="020E0503060101010101" pitchFamily="34" charset="-79"/>
              </a:rPr>
              <a:t>Fig : </a:t>
            </a:r>
            <a:r>
              <a:rPr lang="en-US" sz="2000" dirty="0">
                <a:solidFill>
                  <a:schemeClr val="bg1">
                    <a:lumMod val="95000"/>
                    <a:lumOff val="5000"/>
                  </a:schemeClr>
                </a:solidFill>
                <a:latin typeface="Söhne"/>
              </a:rPr>
              <a:t>Ultrasonic sensor</a:t>
            </a:r>
          </a:p>
        </p:txBody>
      </p:sp>
    </p:spTree>
    <p:extLst>
      <p:ext uri="{BB962C8B-B14F-4D97-AF65-F5344CB8AC3E}">
        <p14:creationId xmlns:p14="http://schemas.microsoft.com/office/powerpoint/2010/main" val="3822773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88E965-BAFD-C713-6D3F-66B3BD589D56}"/>
              </a:ext>
            </a:extLst>
          </p:cNvPr>
          <p:cNvSpPr>
            <a:spLocks noGrp="1"/>
          </p:cNvSpPr>
          <p:nvPr>
            <p:ph idx="1"/>
          </p:nvPr>
        </p:nvSpPr>
        <p:spPr>
          <a:xfrm>
            <a:off x="829994" y="0"/>
            <a:ext cx="10217417" cy="6428935"/>
          </a:xfrm>
        </p:spPr>
        <p:txBody>
          <a:bodyPr>
            <a:normAutofit/>
          </a:bodyPr>
          <a:lstStyle/>
          <a:p>
            <a:pPr marL="0" indent="0" algn="l">
              <a:buNone/>
            </a:pPr>
            <a:r>
              <a:rPr lang="en-US" b="1" i="0" dirty="0">
                <a:solidFill>
                  <a:srgbClr val="374151"/>
                </a:solidFill>
                <a:effectLst/>
                <a:latin typeface="Söhne"/>
              </a:rPr>
              <a:t>3. Power Source:</a:t>
            </a:r>
            <a:endParaRPr lang="en-US" b="0" i="0" dirty="0">
              <a:solidFill>
                <a:srgbClr val="374151"/>
              </a:solidFill>
              <a:effectLst/>
              <a:latin typeface="Söhne"/>
            </a:endParaRPr>
          </a:p>
          <a:p>
            <a:pPr algn="l">
              <a:buFont typeface="Arial" panose="020B0604020202020204" pitchFamily="34" charset="0"/>
              <a:buChar char="•"/>
            </a:pPr>
            <a:r>
              <a:rPr lang="en-US" b="0" i="0" dirty="0">
                <a:solidFill>
                  <a:schemeClr val="bg1"/>
                </a:solidFill>
                <a:effectLst/>
                <a:latin typeface="Söhne"/>
              </a:rPr>
              <a:t>Decide on the power source for the sensors. Options include battery-powered sensors, solar-powered sensors, or wired sensors with a reliable power supply.</a:t>
            </a:r>
          </a:p>
          <a:p>
            <a:pPr marL="0" indent="0" algn="l">
              <a:buNone/>
            </a:pPr>
            <a:r>
              <a:rPr lang="en-US" b="1" i="0" dirty="0">
                <a:solidFill>
                  <a:srgbClr val="374151"/>
                </a:solidFill>
                <a:effectLst/>
                <a:latin typeface="Söhne"/>
              </a:rPr>
              <a:t>4. </a:t>
            </a:r>
            <a:r>
              <a:rPr lang="en-US" b="1" i="0" dirty="0">
                <a:solidFill>
                  <a:schemeClr val="bg2">
                    <a:lumMod val="50000"/>
                  </a:schemeClr>
                </a:solidFill>
                <a:effectLst/>
                <a:latin typeface="Söhne"/>
              </a:rPr>
              <a:t>Sensor Calibration</a:t>
            </a:r>
            <a:r>
              <a:rPr lang="en-US" b="1" i="0" dirty="0">
                <a:solidFill>
                  <a:srgbClr val="374151"/>
                </a:solidFill>
                <a:effectLst/>
                <a:latin typeface="Söhne"/>
              </a:rPr>
              <a:t>:</a:t>
            </a:r>
            <a:endParaRPr lang="en-US" b="0" i="0" dirty="0">
              <a:solidFill>
                <a:srgbClr val="374151"/>
              </a:solidFill>
              <a:effectLst/>
              <a:latin typeface="Söhne"/>
            </a:endParaRPr>
          </a:p>
          <a:p>
            <a:pPr algn="l">
              <a:buFont typeface="Arial" panose="020B0604020202020204" pitchFamily="34" charset="0"/>
              <a:buChar char="•"/>
            </a:pPr>
            <a:r>
              <a:rPr lang="en-US" b="0" i="0" dirty="0">
                <a:solidFill>
                  <a:schemeClr val="bg1"/>
                </a:solidFill>
                <a:effectLst/>
                <a:latin typeface="Söhne"/>
              </a:rPr>
              <a:t>Calibrate the sensors to accurately detect the presence or absence of vehicles in parking spaces. Test the sensors to ensure they provide reliable data.</a:t>
            </a:r>
          </a:p>
          <a:p>
            <a:pPr marL="0" indent="0" algn="l">
              <a:buNone/>
            </a:pPr>
            <a:r>
              <a:rPr lang="en-US" b="1" dirty="0">
                <a:solidFill>
                  <a:srgbClr val="374151"/>
                </a:solidFill>
                <a:latin typeface="Söhne"/>
              </a:rPr>
              <a:t>5</a:t>
            </a:r>
            <a:r>
              <a:rPr lang="en-US" b="1" i="0" dirty="0">
                <a:solidFill>
                  <a:srgbClr val="374151"/>
                </a:solidFill>
                <a:effectLst/>
                <a:latin typeface="Söhne"/>
              </a:rPr>
              <a:t>. </a:t>
            </a:r>
            <a:r>
              <a:rPr lang="en-US" b="1" i="0" dirty="0">
                <a:solidFill>
                  <a:schemeClr val="bg2">
                    <a:lumMod val="50000"/>
                  </a:schemeClr>
                </a:solidFill>
                <a:effectLst/>
                <a:latin typeface="Söhne"/>
              </a:rPr>
              <a:t>Data Transmission:</a:t>
            </a:r>
            <a:endParaRPr lang="en-US" b="0" i="0" dirty="0">
              <a:solidFill>
                <a:schemeClr val="bg2">
                  <a:lumMod val="50000"/>
                </a:schemeClr>
              </a:solidFill>
              <a:effectLst/>
              <a:latin typeface="Söhne"/>
            </a:endParaRPr>
          </a:p>
          <a:p>
            <a:pPr algn="l">
              <a:buFont typeface="Arial" panose="020B0604020202020204" pitchFamily="34" charset="0"/>
              <a:buChar char="•"/>
            </a:pPr>
            <a:r>
              <a:rPr lang="en-US" b="0" i="0" dirty="0">
                <a:solidFill>
                  <a:schemeClr val="bg1"/>
                </a:solidFill>
                <a:effectLst/>
                <a:latin typeface="Söhne"/>
              </a:rPr>
              <a:t>Establish a data transmission mechanism from the sensors to a central control system or a cloud-based platform. Ensure that data is transmitted securely and in real-time</a:t>
            </a:r>
            <a:r>
              <a:rPr lang="en-US" b="0" i="0" dirty="0">
                <a:solidFill>
                  <a:srgbClr val="374151"/>
                </a:solidFill>
                <a:effectLst/>
                <a:latin typeface="Söhne"/>
              </a:rPr>
              <a:t>.</a:t>
            </a:r>
          </a:p>
          <a:p>
            <a:pPr marL="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293585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46141-4342-C64C-2DAB-7856840A096A}"/>
              </a:ext>
            </a:extLst>
          </p:cNvPr>
          <p:cNvSpPr>
            <a:spLocks noGrp="1"/>
          </p:cNvSpPr>
          <p:nvPr>
            <p:ph idx="1"/>
          </p:nvPr>
        </p:nvSpPr>
        <p:spPr>
          <a:xfrm>
            <a:off x="1022143" y="1586947"/>
            <a:ext cx="5272640" cy="3684105"/>
          </a:xfrm>
        </p:spPr>
        <p:txBody>
          <a:bodyPr/>
          <a:lstStyle/>
          <a:p>
            <a:pPr marL="0" indent="0" algn="l">
              <a:buNone/>
            </a:pPr>
            <a:r>
              <a:rPr lang="en-US" b="1" dirty="0">
                <a:solidFill>
                  <a:srgbClr val="374151"/>
                </a:solidFill>
                <a:latin typeface="Söhne"/>
              </a:rPr>
              <a:t>6</a:t>
            </a:r>
            <a:r>
              <a:rPr lang="en-US" b="1" i="0" dirty="0">
                <a:solidFill>
                  <a:schemeClr val="bg2">
                    <a:lumMod val="50000"/>
                  </a:schemeClr>
                </a:solidFill>
                <a:effectLst/>
                <a:latin typeface="Söhne"/>
              </a:rPr>
              <a:t>. Connectivity:</a:t>
            </a:r>
            <a:endParaRPr lang="en-US" b="0" i="0" dirty="0">
              <a:solidFill>
                <a:schemeClr val="bg2">
                  <a:lumMod val="50000"/>
                </a:schemeClr>
              </a:solidFill>
              <a:effectLst/>
              <a:latin typeface="Söhne"/>
            </a:endParaRPr>
          </a:p>
          <a:p>
            <a:pPr algn="l">
              <a:buFont typeface="Arial" panose="020B0604020202020204" pitchFamily="34" charset="0"/>
              <a:buChar char="•"/>
            </a:pPr>
            <a:r>
              <a:rPr lang="en-US" b="0" i="0" dirty="0">
                <a:solidFill>
                  <a:schemeClr val="bg1"/>
                </a:solidFill>
                <a:effectLst/>
                <a:latin typeface="Söhne"/>
              </a:rPr>
              <a:t>Choose the communication technology for the sensors. Common options include Wi-Fi, LoRa WAN, or cellular connectivity.</a:t>
            </a:r>
          </a:p>
          <a:p>
            <a:r>
              <a:rPr lang="en-US" dirty="0">
                <a:solidFill>
                  <a:schemeClr val="bg1">
                    <a:lumMod val="95000"/>
                    <a:lumOff val="5000"/>
                  </a:schemeClr>
                </a:solidFill>
                <a:latin typeface="Söhne"/>
              </a:rPr>
              <a:t>Using shopping mall cellular connectivity</a:t>
            </a:r>
          </a:p>
        </p:txBody>
      </p:sp>
      <p:pic>
        <p:nvPicPr>
          <p:cNvPr id="3074" name="Picture 2">
            <a:extLst>
              <a:ext uri="{FF2B5EF4-FFF2-40B4-BE49-F238E27FC236}">
                <a16:creationId xmlns:a16="http://schemas.microsoft.com/office/drawing/2014/main" id="{C779544C-311D-813B-F419-0B4A7C149E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6204" l="2153" r="92500"/>
                    </a14:imgEffect>
                  </a14:imgLayer>
                </a14:imgProps>
              </a:ext>
              <a:ext uri="{28A0092B-C50C-407E-A947-70E740481C1C}">
                <a14:useLocalDpi xmlns:a14="http://schemas.microsoft.com/office/drawing/2010/main" val="0"/>
              </a:ext>
            </a:extLst>
          </a:blip>
          <a:srcRect/>
          <a:stretch>
            <a:fillRect/>
          </a:stretch>
        </p:blipFill>
        <p:spPr bwMode="auto">
          <a:xfrm>
            <a:off x="6639339" y="1009772"/>
            <a:ext cx="4823790" cy="40989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C1970F-9CCD-A4A6-9016-06F21D690409}"/>
              </a:ext>
            </a:extLst>
          </p:cNvPr>
          <p:cNvSpPr txBox="1"/>
          <p:nvPr/>
        </p:nvSpPr>
        <p:spPr>
          <a:xfrm>
            <a:off x="8024190" y="5271052"/>
            <a:ext cx="2345635" cy="461665"/>
          </a:xfrm>
          <a:prstGeom prst="rect">
            <a:avLst/>
          </a:prstGeom>
          <a:noFill/>
        </p:spPr>
        <p:txBody>
          <a:bodyPr wrap="square" rtlCol="0">
            <a:spAutoFit/>
          </a:bodyPr>
          <a:lstStyle/>
          <a:p>
            <a:r>
              <a:rPr lang="en-US" sz="2400" dirty="0">
                <a:solidFill>
                  <a:schemeClr val="bg1">
                    <a:lumMod val="95000"/>
                    <a:lumOff val="5000"/>
                  </a:schemeClr>
                </a:solidFill>
                <a:latin typeface="FrankRuehl" panose="020E0503060101010101" pitchFamily="34" charset="-79"/>
                <a:cs typeface="FrankRuehl" panose="020E0503060101010101" pitchFamily="34" charset="-79"/>
              </a:rPr>
              <a:t>Fig: </a:t>
            </a:r>
            <a:r>
              <a:rPr lang="en-US" sz="2400" dirty="0" err="1">
                <a:solidFill>
                  <a:schemeClr val="bg1">
                    <a:lumMod val="95000"/>
                    <a:lumOff val="5000"/>
                  </a:schemeClr>
                </a:solidFill>
                <a:latin typeface="Söhne"/>
              </a:rPr>
              <a:t>WiFi</a:t>
            </a:r>
            <a:r>
              <a:rPr lang="en-US" sz="2400" dirty="0">
                <a:solidFill>
                  <a:schemeClr val="bg1">
                    <a:lumMod val="95000"/>
                    <a:lumOff val="5000"/>
                  </a:schemeClr>
                </a:solidFill>
                <a:latin typeface="Söhne"/>
              </a:rPr>
              <a:t>-module</a:t>
            </a:r>
          </a:p>
        </p:txBody>
      </p:sp>
    </p:spTree>
    <p:extLst>
      <p:ext uri="{BB962C8B-B14F-4D97-AF65-F5344CB8AC3E}">
        <p14:creationId xmlns:p14="http://schemas.microsoft.com/office/powerpoint/2010/main" val="1179214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C18C-C274-5307-22FD-8146AC66ED2F}"/>
              </a:ext>
            </a:extLst>
          </p:cNvPr>
          <p:cNvSpPr>
            <a:spLocks noGrp="1"/>
          </p:cNvSpPr>
          <p:nvPr>
            <p:ph type="title"/>
          </p:nvPr>
        </p:nvSpPr>
        <p:spPr/>
        <p:txBody>
          <a:bodyPr/>
          <a:lstStyle/>
          <a:p>
            <a:r>
              <a:rPr lang="en-US" b="0" i="0" dirty="0">
                <a:solidFill>
                  <a:schemeClr val="bg2">
                    <a:lumMod val="75000"/>
                  </a:schemeClr>
                </a:solidFill>
                <a:effectLst/>
                <a:latin typeface="FrankRuehl" panose="020E0503060101010101" pitchFamily="34" charset="-79"/>
                <a:cs typeface="FrankRuehl" panose="020E0503060101010101" pitchFamily="34" charset="-79"/>
              </a:rPr>
              <a:t>Real-Time Transit Information Platform:</a:t>
            </a:r>
            <a:endParaRPr lang="en-US" dirty="0">
              <a:solidFill>
                <a:schemeClr val="bg2">
                  <a:lumMod val="75000"/>
                </a:schemeClr>
              </a:solidFill>
              <a:latin typeface="FrankRuehl" panose="020E0503060101010101" pitchFamily="34" charset="-79"/>
              <a:cs typeface="FrankRuehl" panose="020E0503060101010101" pitchFamily="34" charset="-79"/>
            </a:endParaRPr>
          </a:p>
        </p:txBody>
      </p:sp>
      <p:sp>
        <p:nvSpPr>
          <p:cNvPr id="3" name="Content Placeholder 2">
            <a:extLst>
              <a:ext uri="{FF2B5EF4-FFF2-40B4-BE49-F238E27FC236}">
                <a16:creationId xmlns:a16="http://schemas.microsoft.com/office/drawing/2014/main" id="{6FE53024-545B-311A-D564-AC8CD6015271}"/>
              </a:ext>
            </a:extLst>
          </p:cNvPr>
          <p:cNvSpPr>
            <a:spLocks noGrp="1"/>
          </p:cNvSpPr>
          <p:nvPr>
            <p:ph idx="1"/>
          </p:nvPr>
        </p:nvSpPr>
        <p:spPr>
          <a:xfrm>
            <a:off x="1141412" y="2249487"/>
            <a:ext cx="9905999" cy="3827756"/>
          </a:xfrm>
        </p:spPr>
        <p:txBody>
          <a:bodyPr>
            <a:normAutofit/>
          </a:bodyPr>
          <a:lstStyle/>
          <a:p>
            <a:pPr marL="0" indent="0" algn="l">
              <a:buNone/>
            </a:pPr>
            <a:r>
              <a:rPr lang="en-US" b="1" i="0">
                <a:solidFill>
                  <a:schemeClr val="bg2">
                    <a:lumMod val="50000"/>
                  </a:schemeClr>
                </a:solidFill>
                <a:effectLst/>
                <a:latin typeface="Söhne"/>
              </a:rPr>
              <a:t>Wireframing and Prototyping:</a:t>
            </a:r>
            <a:endParaRPr lang="en-US" b="0" i="0">
              <a:solidFill>
                <a:schemeClr val="bg2">
                  <a:lumMod val="50000"/>
                </a:schemeClr>
              </a:solidFill>
              <a:effectLst/>
              <a:latin typeface="Söhne"/>
            </a:endParaRPr>
          </a:p>
          <a:p>
            <a:pPr algn="l">
              <a:buFont typeface="Arial" panose="020B0604020202020204" pitchFamily="34" charset="0"/>
              <a:buChar char="•"/>
            </a:pPr>
            <a:r>
              <a:rPr lang="en-US" b="0" i="0">
                <a:solidFill>
                  <a:schemeClr val="bg1"/>
                </a:solidFill>
                <a:effectLst/>
                <a:latin typeface="Söhne"/>
              </a:rPr>
              <a:t>Begin with wireframing and prototyping to create a basic layout and structure of the app. Use tools like tinkercat,wokewi</a:t>
            </a:r>
          </a:p>
          <a:p>
            <a:pPr marL="0" indent="0" algn="l">
              <a:buNone/>
            </a:pPr>
            <a:r>
              <a:rPr lang="en-US" b="1" i="0">
                <a:solidFill>
                  <a:schemeClr val="bg2">
                    <a:lumMod val="50000"/>
                  </a:schemeClr>
                </a:solidFill>
                <a:effectLst/>
                <a:latin typeface="Söhne"/>
              </a:rPr>
              <a:t>Map Integration</a:t>
            </a:r>
            <a:r>
              <a:rPr lang="en-US" b="1" i="0">
                <a:solidFill>
                  <a:srgbClr val="374151"/>
                </a:solidFill>
                <a:effectLst/>
                <a:latin typeface="Söhne"/>
              </a:rPr>
              <a:t>:</a:t>
            </a:r>
            <a:endParaRPr lang="en-US" b="0" i="0">
              <a:solidFill>
                <a:srgbClr val="374151"/>
              </a:solidFill>
              <a:effectLst/>
              <a:latin typeface="Söhne"/>
            </a:endParaRPr>
          </a:p>
          <a:p>
            <a:pPr algn="l">
              <a:buFont typeface="Arial" panose="020B0604020202020204" pitchFamily="34" charset="0"/>
              <a:buChar char="•"/>
            </a:pPr>
            <a:r>
              <a:rPr lang="en-US" b="0" i="0">
                <a:solidFill>
                  <a:schemeClr val="bg1"/>
                </a:solidFill>
                <a:effectLst/>
                <a:latin typeface="Söhne"/>
              </a:rPr>
              <a:t>Integrate a map feature to display parking locations and availability. Use a mapping service like Google Maps or Mapbox to provide accurate and up-to-date information.</a:t>
            </a:r>
          </a:p>
          <a:p>
            <a:pPr marL="0" indent="0" algn="l">
              <a:buNone/>
            </a:pPr>
            <a:endParaRPr lang="en-US" b="0" i="0">
              <a:solidFill>
                <a:schemeClr val="bg1"/>
              </a:solidFill>
              <a:effectLst/>
              <a:latin typeface="Söhne"/>
            </a:endParaRPr>
          </a:p>
          <a:p>
            <a:pPr marL="0" indent="0">
              <a:buNone/>
            </a:pPr>
            <a:endParaRPr lang="en-US" dirty="0"/>
          </a:p>
        </p:txBody>
      </p:sp>
    </p:spTree>
    <p:extLst>
      <p:ext uri="{BB962C8B-B14F-4D97-AF65-F5344CB8AC3E}">
        <p14:creationId xmlns:p14="http://schemas.microsoft.com/office/powerpoint/2010/main" val="22248460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306</TotalTime>
  <Words>961</Words>
  <Application>Microsoft Office PowerPoint</Application>
  <PresentationFormat>Widescreen</PresentationFormat>
  <Paragraphs>82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 DARLING</vt:lpstr>
      <vt:lpstr>AR DECODE</vt:lpstr>
      <vt:lpstr>Arial</vt:lpstr>
      <vt:lpstr>FrankRuehl</vt:lpstr>
      <vt:lpstr>Söhne</vt:lpstr>
      <vt:lpstr>Sonie</vt:lpstr>
      <vt:lpstr>Tw Cen MT</vt:lpstr>
      <vt:lpstr>Circuit</vt:lpstr>
      <vt:lpstr>SmART PARKING</vt:lpstr>
      <vt:lpstr>PROBLEM:</vt:lpstr>
      <vt:lpstr>Definition</vt:lpstr>
      <vt:lpstr>PowerPoint Presentation</vt:lpstr>
      <vt:lpstr>OBJECTIVES:</vt:lpstr>
      <vt:lpstr>IOT SENSOR DESIGNS:</vt:lpstr>
      <vt:lpstr>PowerPoint Presentation</vt:lpstr>
      <vt:lpstr>PowerPoint Presentation</vt:lpstr>
      <vt:lpstr>Real-Time Transit Information Platform:</vt:lpstr>
      <vt:lpstr>PowerPoint Presentation</vt:lpstr>
      <vt:lpstr>PowerPoint Presentation</vt:lpstr>
      <vt:lpstr>PowerPoint Presentation</vt:lpstr>
      <vt:lpstr>Circuit diagram For park MONITORING system:</vt:lpstr>
      <vt:lpstr>PowerPoint Presentation</vt:lpstr>
      <vt:lpstr>Integration Approach:</vt:lpstr>
      <vt:lpstr>Shopping mall parking place:</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PARKING</dc:title>
  <dc:creator>arun anu arun</dc:creator>
  <cp:lastModifiedBy>arun anu arun</cp:lastModifiedBy>
  <cp:revision>13</cp:revision>
  <cp:lastPrinted>2023-09-30T10:59:11Z</cp:lastPrinted>
  <dcterms:created xsi:type="dcterms:W3CDTF">2023-09-30T07:59:06Z</dcterms:created>
  <dcterms:modified xsi:type="dcterms:W3CDTF">2023-10-01T07:52:27Z</dcterms:modified>
</cp:coreProperties>
</file>